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3.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16.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notesSlides/notesSlide20.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notesSlides/notesSlide21.xml" ContentType="application/vnd.openxmlformats-officedocument.presentationml.notesSlide+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28.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29.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notesSlides/notesSlide32.xml" ContentType="application/vnd.openxmlformats-officedocument.presentationml.notesSlide+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notesSlides/notesSlide33.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5143500" cy="9144000"/>
  <p:custDataLst>
    <p:tags r:id="rId38"/>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10"/>
  </p:normalViewPr>
  <p:slideViewPr>
    <p:cSldViewPr snapToGrid="0" snapToObjects="1">
      <p:cViewPr varScale="1">
        <p:scale>
          <a:sx n="94" d="100"/>
          <a:sy n="94" d="100"/>
        </p:scale>
        <p:origin x="65" y="4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DDDDDD"/>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tags" Target="../tags/tag103.xml"/><Relationship Id="rId18" Type="http://schemas.openxmlformats.org/officeDocument/2006/relationships/tags" Target="../tags/tag108.xml"/><Relationship Id="rId26" Type="http://schemas.openxmlformats.org/officeDocument/2006/relationships/image" Target="../media/image37.png"/><Relationship Id="rId3" Type="http://schemas.openxmlformats.org/officeDocument/2006/relationships/tags" Target="../tags/tag93.xml"/><Relationship Id="rId21" Type="http://schemas.openxmlformats.org/officeDocument/2006/relationships/image" Target="../media/image8.png"/><Relationship Id="rId7" Type="http://schemas.openxmlformats.org/officeDocument/2006/relationships/tags" Target="../tags/tag97.xml"/><Relationship Id="rId12" Type="http://schemas.openxmlformats.org/officeDocument/2006/relationships/tags" Target="../tags/tag102.xml"/><Relationship Id="rId17" Type="http://schemas.openxmlformats.org/officeDocument/2006/relationships/tags" Target="../tags/tag107.xml"/><Relationship Id="rId25" Type="http://schemas.openxmlformats.org/officeDocument/2006/relationships/image" Target="../media/image36.png"/><Relationship Id="rId2" Type="http://schemas.openxmlformats.org/officeDocument/2006/relationships/tags" Target="../tags/tag92.xml"/><Relationship Id="rId16" Type="http://schemas.openxmlformats.org/officeDocument/2006/relationships/tags" Target="../tags/tag106.xml"/><Relationship Id="rId20" Type="http://schemas.openxmlformats.org/officeDocument/2006/relationships/notesSlide" Target="../notesSlides/notesSlide10.xml"/><Relationship Id="rId29" Type="http://schemas.openxmlformats.org/officeDocument/2006/relationships/image" Target="../media/image40.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4.png"/><Relationship Id="rId32" Type="http://schemas.openxmlformats.org/officeDocument/2006/relationships/image" Target="../media/image43.png"/><Relationship Id="rId5" Type="http://schemas.openxmlformats.org/officeDocument/2006/relationships/tags" Target="../tags/tag95.xml"/><Relationship Id="rId15" Type="http://schemas.openxmlformats.org/officeDocument/2006/relationships/tags" Target="../tags/tag105.xml"/><Relationship Id="rId23" Type="http://schemas.openxmlformats.org/officeDocument/2006/relationships/image" Target="../media/image3.png"/><Relationship Id="rId28" Type="http://schemas.openxmlformats.org/officeDocument/2006/relationships/image" Target="../media/image39.png"/><Relationship Id="rId10" Type="http://schemas.openxmlformats.org/officeDocument/2006/relationships/tags" Target="../tags/tag100.xml"/><Relationship Id="rId19" Type="http://schemas.openxmlformats.org/officeDocument/2006/relationships/slideLayout" Target="../slideLayouts/slideLayout1.xml"/><Relationship Id="rId31" Type="http://schemas.openxmlformats.org/officeDocument/2006/relationships/image" Target="../media/image42.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tags" Target="../tags/tag104.xml"/><Relationship Id="rId22" Type="http://schemas.openxmlformats.org/officeDocument/2006/relationships/image" Target="../media/image2.png"/><Relationship Id="rId27" Type="http://schemas.openxmlformats.org/officeDocument/2006/relationships/image" Target="../media/image38.png"/><Relationship Id="rId30"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48.png"/><Relationship Id="rId5" Type="http://schemas.openxmlformats.org/officeDocument/2006/relationships/image" Target="../media/image3.png"/><Relationship Id="rId10" Type="http://schemas.openxmlformats.org/officeDocument/2006/relationships/image" Target="../media/image47.png"/><Relationship Id="rId4" Type="http://schemas.openxmlformats.org/officeDocument/2006/relationships/image" Target="../media/image2.png"/><Relationship Id="rId9" Type="http://schemas.openxmlformats.org/officeDocument/2006/relationships/image" Target="../media/image46.png"/><Relationship Id="rId1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slideLayout" Target="../slideLayouts/slideLayout1.xml"/><Relationship Id="rId18" Type="http://schemas.openxmlformats.org/officeDocument/2006/relationships/image" Target="../media/image4.png"/><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image" Target="../media/image3.png"/><Relationship Id="rId2" Type="http://schemas.openxmlformats.org/officeDocument/2006/relationships/tags" Target="../tags/tag110.xml"/><Relationship Id="rId16" Type="http://schemas.openxmlformats.org/officeDocument/2006/relationships/image" Target="../media/image2.png"/><Relationship Id="rId20" Type="http://schemas.openxmlformats.org/officeDocument/2006/relationships/image" Target="../media/image53.png"/><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image" Target="../media/image8.png"/><Relationship Id="rId10" Type="http://schemas.openxmlformats.org/officeDocument/2006/relationships/tags" Target="../tags/tag118.xml"/><Relationship Id="rId19" Type="http://schemas.openxmlformats.org/officeDocument/2006/relationships/image" Target="../media/image52.png"/><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3" Type="http://schemas.openxmlformats.org/officeDocument/2006/relationships/tags" Target="../tags/tag133.xml"/><Relationship Id="rId18" Type="http://schemas.openxmlformats.org/officeDocument/2006/relationships/tags" Target="../tags/tag138.xml"/><Relationship Id="rId26" Type="http://schemas.openxmlformats.org/officeDocument/2006/relationships/tags" Target="../tags/tag146.xml"/><Relationship Id="rId39" Type="http://schemas.openxmlformats.org/officeDocument/2006/relationships/image" Target="../media/image56.png"/><Relationship Id="rId21" Type="http://schemas.openxmlformats.org/officeDocument/2006/relationships/tags" Target="../tags/tag141.xml"/><Relationship Id="rId34" Type="http://schemas.openxmlformats.org/officeDocument/2006/relationships/image" Target="../media/image2.png"/><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5" Type="http://schemas.openxmlformats.org/officeDocument/2006/relationships/tags" Target="../tags/tag145.xml"/><Relationship Id="rId33" Type="http://schemas.openxmlformats.org/officeDocument/2006/relationships/image" Target="../media/image8.png"/><Relationship Id="rId38" Type="http://schemas.openxmlformats.org/officeDocument/2006/relationships/image" Target="../media/image55.png"/><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29" Type="http://schemas.openxmlformats.org/officeDocument/2006/relationships/tags" Target="../tags/tag149.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tags" Target="../tags/tag144.xml"/><Relationship Id="rId32" Type="http://schemas.openxmlformats.org/officeDocument/2006/relationships/notesSlide" Target="../notesSlides/notesSlide14.xml"/><Relationship Id="rId37" Type="http://schemas.openxmlformats.org/officeDocument/2006/relationships/image" Target="../media/image54.png"/><Relationship Id="rId5" Type="http://schemas.openxmlformats.org/officeDocument/2006/relationships/tags" Target="../tags/tag125.xml"/><Relationship Id="rId15" Type="http://schemas.openxmlformats.org/officeDocument/2006/relationships/tags" Target="../tags/tag135.xml"/><Relationship Id="rId23" Type="http://schemas.openxmlformats.org/officeDocument/2006/relationships/tags" Target="../tags/tag143.xml"/><Relationship Id="rId28" Type="http://schemas.openxmlformats.org/officeDocument/2006/relationships/tags" Target="../tags/tag148.xml"/><Relationship Id="rId36" Type="http://schemas.openxmlformats.org/officeDocument/2006/relationships/image" Target="../media/image4.png"/><Relationship Id="rId10" Type="http://schemas.openxmlformats.org/officeDocument/2006/relationships/tags" Target="../tags/tag130.xml"/><Relationship Id="rId19" Type="http://schemas.openxmlformats.org/officeDocument/2006/relationships/tags" Target="../tags/tag139.xml"/><Relationship Id="rId31" Type="http://schemas.openxmlformats.org/officeDocument/2006/relationships/slideLayout" Target="../slideLayouts/slideLayout1.xml"/><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tags" Target="../tags/tag142.xml"/><Relationship Id="rId27" Type="http://schemas.openxmlformats.org/officeDocument/2006/relationships/tags" Target="../tags/tag147.xml"/><Relationship Id="rId30" Type="http://schemas.openxmlformats.org/officeDocument/2006/relationships/tags" Target="../tags/tag150.xml"/><Relationship Id="rId35" Type="http://schemas.openxmlformats.org/officeDocument/2006/relationships/image" Target="../media/image3.png"/><Relationship Id="rId8" Type="http://schemas.openxmlformats.org/officeDocument/2006/relationships/tags" Target="../tags/tag128.xml"/><Relationship Id="rId3" Type="http://schemas.openxmlformats.org/officeDocument/2006/relationships/tags" Target="../tags/tag12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tags" Target="../tags/tag163.xml"/><Relationship Id="rId18" Type="http://schemas.openxmlformats.org/officeDocument/2006/relationships/notesSlide" Target="../notesSlides/notesSlide16.xml"/><Relationship Id="rId26" Type="http://schemas.openxmlformats.org/officeDocument/2006/relationships/image" Target="../media/image60.png"/><Relationship Id="rId3" Type="http://schemas.openxmlformats.org/officeDocument/2006/relationships/tags" Target="../tags/tag153.xml"/><Relationship Id="rId21" Type="http://schemas.openxmlformats.org/officeDocument/2006/relationships/image" Target="../media/image3.png"/><Relationship Id="rId7" Type="http://schemas.openxmlformats.org/officeDocument/2006/relationships/tags" Target="../tags/tag157.xml"/><Relationship Id="rId12" Type="http://schemas.openxmlformats.org/officeDocument/2006/relationships/tags" Target="../tags/tag162.xml"/><Relationship Id="rId17" Type="http://schemas.openxmlformats.org/officeDocument/2006/relationships/slideLayout" Target="../slideLayouts/slideLayout1.xml"/><Relationship Id="rId25" Type="http://schemas.openxmlformats.org/officeDocument/2006/relationships/image" Target="../media/image59.png"/><Relationship Id="rId2" Type="http://schemas.openxmlformats.org/officeDocument/2006/relationships/tags" Target="../tags/tag152.xml"/><Relationship Id="rId16" Type="http://schemas.openxmlformats.org/officeDocument/2006/relationships/tags" Target="../tags/tag166.xml"/><Relationship Id="rId20" Type="http://schemas.openxmlformats.org/officeDocument/2006/relationships/image" Target="../media/image2.png"/><Relationship Id="rId29" Type="http://schemas.openxmlformats.org/officeDocument/2006/relationships/image" Target="../media/image63.pn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tags" Target="../tags/tag161.xml"/><Relationship Id="rId24" Type="http://schemas.openxmlformats.org/officeDocument/2006/relationships/image" Target="../media/image58.png"/><Relationship Id="rId5" Type="http://schemas.openxmlformats.org/officeDocument/2006/relationships/tags" Target="../tags/tag155.xml"/><Relationship Id="rId15" Type="http://schemas.openxmlformats.org/officeDocument/2006/relationships/tags" Target="../tags/tag165.xml"/><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tags" Target="../tags/tag160.xml"/><Relationship Id="rId19" Type="http://schemas.openxmlformats.org/officeDocument/2006/relationships/image" Target="../media/image8.png"/><Relationship Id="rId4" Type="http://schemas.openxmlformats.org/officeDocument/2006/relationships/tags" Target="../tags/tag154.xml"/><Relationship Id="rId9" Type="http://schemas.openxmlformats.org/officeDocument/2006/relationships/tags" Target="../tags/tag159.xml"/><Relationship Id="rId14" Type="http://schemas.openxmlformats.org/officeDocument/2006/relationships/tags" Target="../tags/tag164.xml"/><Relationship Id="rId22" Type="http://schemas.openxmlformats.org/officeDocument/2006/relationships/image" Target="../media/image4.png"/><Relationship Id="rId27"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tags" Target="../tags/tag184.xml"/><Relationship Id="rId26" Type="http://schemas.openxmlformats.org/officeDocument/2006/relationships/image" Target="../media/image4.png"/><Relationship Id="rId3" Type="http://schemas.openxmlformats.org/officeDocument/2006/relationships/tags" Target="../tags/tag169.xml"/><Relationship Id="rId21" Type="http://schemas.openxmlformats.org/officeDocument/2006/relationships/slideLayout" Target="../slideLayouts/slideLayout1.xml"/><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5" Type="http://schemas.openxmlformats.org/officeDocument/2006/relationships/image" Target="../media/image3.png"/><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tags" Target="../tags/tag186.xml"/><Relationship Id="rId29" Type="http://schemas.openxmlformats.org/officeDocument/2006/relationships/image" Target="../media/image66.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tags" Target="../tags/tag177.xml"/><Relationship Id="rId24" Type="http://schemas.openxmlformats.org/officeDocument/2006/relationships/image" Target="../media/image2.png"/><Relationship Id="rId5" Type="http://schemas.openxmlformats.org/officeDocument/2006/relationships/tags" Target="../tags/tag171.xml"/><Relationship Id="rId15" Type="http://schemas.openxmlformats.org/officeDocument/2006/relationships/tags" Target="../tags/tag181.xml"/><Relationship Id="rId23" Type="http://schemas.openxmlformats.org/officeDocument/2006/relationships/image" Target="../media/image8.png"/><Relationship Id="rId28" Type="http://schemas.openxmlformats.org/officeDocument/2006/relationships/image" Target="../media/image65.png"/><Relationship Id="rId10" Type="http://schemas.openxmlformats.org/officeDocument/2006/relationships/tags" Target="../tags/tag176.xml"/><Relationship Id="rId19" Type="http://schemas.openxmlformats.org/officeDocument/2006/relationships/tags" Target="../tags/tag185.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notesSlide" Target="../notesSlides/notesSlide17.xml"/><Relationship Id="rId27"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image" Target="../media/image2.png"/><Relationship Id="rId3" Type="http://schemas.openxmlformats.org/officeDocument/2006/relationships/tags" Target="../tags/tag189.xml"/><Relationship Id="rId7" Type="http://schemas.openxmlformats.org/officeDocument/2006/relationships/tags" Target="../tags/tag193.xml"/><Relationship Id="rId12" Type="http://schemas.openxmlformats.org/officeDocument/2006/relationships/image" Target="../media/image8.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notesSlide" Target="../notesSlides/notesSlide20.xml"/><Relationship Id="rId5" Type="http://schemas.openxmlformats.org/officeDocument/2006/relationships/tags" Target="../tags/tag191.xml"/><Relationship Id="rId15" Type="http://schemas.openxmlformats.org/officeDocument/2006/relationships/image" Target="../media/image4.png"/><Relationship Id="rId10" Type="http://schemas.openxmlformats.org/officeDocument/2006/relationships/slideLayout" Target="../slideLayouts/slideLayout1.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13" Type="http://schemas.openxmlformats.org/officeDocument/2006/relationships/tags" Target="../tags/tag208.xml"/><Relationship Id="rId18" Type="http://schemas.openxmlformats.org/officeDocument/2006/relationships/tags" Target="../tags/tag213.xml"/><Relationship Id="rId26" Type="http://schemas.openxmlformats.org/officeDocument/2006/relationships/tags" Target="../tags/tag221.xml"/><Relationship Id="rId39" Type="http://schemas.openxmlformats.org/officeDocument/2006/relationships/image" Target="../media/image56.png"/><Relationship Id="rId21" Type="http://schemas.openxmlformats.org/officeDocument/2006/relationships/tags" Target="../tags/tag216.xml"/><Relationship Id="rId34" Type="http://schemas.openxmlformats.org/officeDocument/2006/relationships/image" Target="../media/image2.png"/><Relationship Id="rId7" Type="http://schemas.openxmlformats.org/officeDocument/2006/relationships/tags" Target="../tags/tag202.xml"/><Relationship Id="rId12" Type="http://schemas.openxmlformats.org/officeDocument/2006/relationships/tags" Target="../tags/tag207.xml"/><Relationship Id="rId17" Type="http://schemas.openxmlformats.org/officeDocument/2006/relationships/tags" Target="../tags/tag212.xml"/><Relationship Id="rId25" Type="http://schemas.openxmlformats.org/officeDocument/2006/relationships/tags" Target="../tags/tag220.xml"/><Relationship Id="rId33" Type="http://schemas.openxmlformats.org/officeDocument/2006/relationships/image" Target="../media/image8.png"/><Relationship Id="rId38" Type="http://schemas.openxmlformats.org/officeDocument/2006/relationships/image" Target="../media/image55.png"/><Relationship Id="rId2" Type="http://schemas.openxmlformats.org/officeDocument/2006/relationships/tags" Target="../tags/tag197.xml"/><Relationship Id="rId16" Type="http://schemas.openxmlformats.org/officeDocument/2006/relationships/tags" Target="../tags/tag211.xml"/><Relationship Id="rId20" Type="http://schemas.openxmlformats.org/officeDocument/2006/relationships/tags" Target="../tags/tag215.xml"/><Relationship Id="rId29" Type="http://schemas.openxmlformats.org/officeDocument/2006/relationships/tags" Target="../tags/tag224.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tags" Target="../tags/tag206.xml"/><Relationship Id="rId24" Type="http://schemas.openxmlformats.org/officeDocument/2006/relationships/tags" Target="../tags/tag219.xml"/><Relationship Id="rId32" Type="http://schemas.openxmlformats.org/officeDocument/2006/relationships/notesSlide" Target="../notesSlides/notesSlide21.xml"/><Relationship Id="rId37" Type="http://schemas.openxmlformats.org/officeDocument/2006/relationships/image" Target="../media/image54.png"/><Relationship Id="rId5" Type="http://schemas.openxmlformats.org/officeDocument/2006/relationships/tags" Target="../tags/tag200.xml"/><Relationship Id="rId15" Type="http://schemas.openxmlformats.org/officeDocument/2006/relationships/tags" Target="../tags/tag210.xml"/><Relationship Id="rId23" Type="http://schemas.openxmlformats.org/officeDocument/2006/relationships/tags" Target="../tags/tag218.xml"/><Relationship Id="rId28" Type="http://schemas.openxmlformats.org/officeDocument/2006/relationships/tags" Target="../tags/tag223.xml"/><Relationship Id="rId36" Type="http://schemas.openxmlformats.org/officeDocument/2006/relationships/image" Target="../media/image4.png"/><Relationship Id="rId10" Type="http://schemas.openxmlformats.org/officeDocument/2006/relationships/tags" Target="../tags/tag205.xml"/><Relationship Id="rId19" Type="http://schemas.openxmlformats.org/officeDocument/2006/relationships/tags" Target="../tags/tag214.xml"/><Relationship Id="rId31" Type="http://schemas.openxmlformats.org/officeDocument/2006/relationships/slideLayout" Target="../slideLayouts/slideLayout1.xml"/><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tags" Target="../tags/tag209.xml"/><Relationship Id="rId22" Type="http://schemas.openxmlformats.org/officeDocument/2006/relationships/tags" Target="../tags/tag217.xml"/><Relationship Id="rId27" Type="http://schemas.openxmlformats.org/officeDocument/2006/relationships/tags" Target="../tags/tag222.xml"/><Relationship Id="rId30" Type="http://schemas.openxmlformats.org/officeDocument/2006/relationships/tags" Target="../tags/tag225.xml"/><Relationship Id="rId35" Type="http://schemas.openxmlformats.org/officeDocument/2006/relationships/image" Target="../media/image3.png"/><Relationship Id="rId8" Type="http://schemas.openxmlformats.org/officeDocument/2006/relationships/tags" Target="../tags/tag203.xml"/><Relationship Id="rId3" Type="http://schemas.openxmlformats.org/officeDocument/2006/relationships/tags" Target="../tags/tag198.xml"/></Relationships>
</file>

<file path=ppt/slides/_rels/slide22.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18" Type="http://schemas.openxmlformats.org/officeDocument/2006/relationships/notesSlide" Target="../notesSlides/notesSlide22.xml"/><Relationship Id="rId26" Type="http://schemas.openxmlformats.org/officeDocument/2006/relationships/image" Target="../media/image60.png"/><Relationship Id="rId3" Type="http://schemas.openxmlformats.org/officeDocument/2006/relationships/tags" Target="../tags/tag228.xml"/><Relationship Id="rId21" Type="http://schemas.openxmlformats.org/officeDocument/2006/relationships/image" Target="../media/image3.png"/><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slideLayout" Target="../slideLayouts/slideLayout1.xml"/><Relationship Id="rId25" Type="http://schemas.openxmlformats.org/officeDocument/2006/relationships/image" Target="../media/image59.png"/><Relationship Id="rId2" Type="http://schemas.openxmlformats.org/officeDocument/2006/relationships/tags" Target="../tags/tag227.xml"/><Relationship Id="rId16" Type="http://schemas.openxmlformats.org/officeDocument/2006/relationships/tags" Target="../tags/tag241.xml"/><Relationship Id="rId20" Type="http://schemas.openxmlformats.org/officeDocument/2006/relationships/image" Target="../media/image2.png"/><Relationship Id="rId29" Type="http://schemas.openxmlformats.org/officeDocument/2006/relationships/image" Target="../media/image68.png"/><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tags" Target="../tags/tag236.xml"/><Relationship Id="rId24" Type="http://schemas.openxmlformats.org/officeDocument/2006/relationships/image" Target="../media/image58.png"/><Relationship Id="rId5" Type="http://schemas.openxmlformats.org/officeDocument/2006/relationships/tags" Target="../tags/tag230.xml"/><Relationship Id="rId15" Type="http://schemas.openxmlformats.org/officeDocument/2006/relationships/tags" Target="../tags/tag240.xml"/><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tags" Target="../tags/tag235.xml"/><Relationship Id="rId19" Type="http://schemas.openxmlformats.org/officeDocument/2006/relationships/image" Target="../media/image8.png"/><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 Id="rId22" Type="http://schemas.openxmlformats.org/officeDocument/2006/relationships/image" Target="../media/image4.png"/><Relationship Id="rId27"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61.png"/><Relationship Id="rId5" Type="http://schemas.openxmlformats.org/officeDocument/2006/relationships/image" Target="../media/image3.png"/><Relationship Id="rId10" Type="http://schemas.openxmlformats.org/officeDocument/2006/relationships/image" Target="../media/image60.png"/><Relationship Id="rId4" Type="http://schemas.openxmlformats.org/officeDocument/2006/relationships/image" Target="../media/image2.pn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image" Target="../media/image8.png"/><Relationship Id="rId18" Type="http://schemas.openxmlformats.org/officeDocument/2006/relationships/image" Target="../media/image71.png"/><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notesSlide" Target="../notesSlides/notesSlide26.xml"/><Relationship Id="rId17" Type="http://schemas.openxmlformats.org/officeDocument/2006/relationships/image" Target="../media/image70.png"/><Relationship Id="rId2" Type="http://schemas.openxmlformats.org/officeDocument/2006/relationships/tags" Target="../tags/tag243.xml"/><Relationship Id="rId16" Type="http://schemas.openxmlformats.org/officeDocument/2006/relationships/image" Target="../media/image4.png"/><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slideLayout" Target="../slideLayouts/slideLayout1.xml"/><Relationship Id="rId5" Type="http://schemas.openxmlformats.org/officeDocument/2006/relationships/tags" Target="../tags/tag246.xml"/><Relationship Id="rId15" Type="http://schemas.openxmlformats.org/officeDocument/2006/relationships/image" Target="../media/image3.png"/><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tags" Target="../tags/tag264.xml"/><Relationship Id="rId18" Type="http://schemas.openxmlformats.org/officeDocument/2006/relationships/tags" Target="../tags/tag269.xml"/><Relationship Id="rId26" Type="http://schemas.openxmlformats.org/officeDocument/2006/relationships/image" Target="../media/image37.png"/><Relationship Id="rId3" Type="http://schemas.openxmlformats.org/officeDocument/2006/relationships/tags" Target="../tags/tag254.xml"/><Relationship Id="rId21" Type="http://schemas.openxmlformats.org/officeDocument/2006/relationships/image" Target="../media/image8.png"/><Relationship Id="rId7" Type="http://schemas.openxmlformats.org/officeDocument/2006/relationships/tags" Target="../tags/tag258.xml"/><Relationship Id="rId12" Type="http://schemas.openxmlformats.org/officeDocument/2006/relationships/tags" Target="../tags/tag263.xml"/><Relationship Id="rId17" Type="http://schemas.openxmlformats.org/officeDocument/2006/relationships/tags" Target="../tags/tag268.xml"/><Relationship Id="rId25" Type="http://schemas.openxmlformats.org/officeDocument/2006/relationships/image" Target="../media/image36.png"/><Relationship Id="rId2" Type="http://schemas.openxmlformats.org/officeDocument/2006/relationships/tags" Target="../tags/tag253.xml"/><Relationship Id="rId16" Type="http://schemas.openxmlformats.org/officeDocument/2006/relationships/tags" Target="../tags/tag267.xml"/><Relationship Id="rId20" Type="http://schemas.openxmlformats.org/officeDocument/2006/relationships/notesSlide" Target="../notesSlides/notesSlide28.xml"/><Relationship Id="rId29" Type="http://schemas.openxmlformats.org/officeDocument/2006/relationships/image" Target="../media/image40.png"/><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tags" Target="../tags/tag262.xml"/><Relationship Id="rId24" Type="http://schemas.openxmlformats.org/officeDocument/2006/relationships/image" Target="../media/image4.png"/><Relationship Id="rId32" Type="http://schemas.openxmlformats.org/officeDocument/2006/relationships/image" Target="../media/image43.png"/><Relationship Id="rId5" Type="http://schemas.openxmlformats.org/officeDocument/2006/relationships/tags" Target="../tags/tag256.xml"/><Relationship Id="rId15" Type="http://schemas.openxmlformats.org/officeDocument/2006/relationships/tags" Target="../tags/tag266.xml"/><Relationship Id="rId23" Type="http://schemas.openxmlformats.org/officeDocument/2006/relationships/image" Target="../media/image3.png"/><Relationship Id="rId28" Type="http://schemas.openxmlformats.org/officeDocument/2006/relationships/image" Target="../media/image39.png"/><Relationship Id="rId10" Type="http://schemas.openxmlformats.org/officeDocument/2006/relationships/tags" Target="../tags/tag261.xml"/><Relationship Id="rId19" Type="http://schemas.openxmlformats.org/officeDocument/2006/relationships/slideLayout" Target="../slideLayouts/slideLayout1.xml"/><Relationship Id="rId31" Type="http://schemas.openxmlformats.org/officeDocument/2006/relationships/image" Target="../media/image42.png"/><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tags" Target="../tags/tag265.xml"/><Relationship Id="rId22" Type="http://schemas.openxmlformats.org/officeDocument/2006/relationships/image" Target="../media/image2.png"/><Relationship Id="rId27" Type="http://schemas.openxmlformats.org/officeDocument/2006/relationships/image" Target="../media/image38.png"/><Relationship Id="rId30" Type="http://schemas.openxmlformats.org/officeDocument/2006/relationships/image" Target="../media/image41.png"/></Relationships>
</file>

<file path=ppt/slides/_rels/slide29.xml.rels><?xml version="1.0" encoding="UTF-8" standalone="yes"?>
<Relationships xmlns="http://schemas.openxmlformats.org/package/2006/relationships"><Relationship Id="rId13" Type="http://schemas.openxmlformats.org/officeDocument/2006/relationships/tags" Target="../tags/tag282.xml"/><Relationship Id="rId18" Type="http://schemas.openxmlformats.org/officeDocument/2006/relationships/tags" Target="../tags/tag287.xml"/><Relationship Id="rId26" Type="http://schemas.openxmlformats.org/officeDocument/2006/relationships/slideLayout" Target="../slideLayouts/slideLayout1.xml"/><Relationship Id="rId3" Type="http://schemas.openxmlformats.org/officeDocument/2006/relationships/tags" Target="../tags/tag272.xml"/><Relationship Id="rId21" Type="http://schemas.openxmlformats.org/officeDocument/2006/relationships/tags" Target="../tags/tag290.xml"/><Relationship Id="rId34" Type="http://schemas.openxmlformats.org/officeDocument/2006/relationships/image" Target="../media/image74.png"/><Relationship Id="rId7" Type="http://schemas.openxmlformats.org/officeDocument/2006/relationships/tags" Target="../tags/tag276.xml"/><Relationship Id="rId12" Type="http://schemas.openxmlformats.org/officeDocument/2006/relationships/tags" Target="../tags/tag281.xml"/><Relationship Id="rId17" Type="http://schemas.openxmlformats.org/officeDocument/2006/relationships/tags" Target="../tags/tag286.xml"/><Relationship Id="rId25" Type="http://schemas.openxmlformats.org/officeDocument/2006/relationships/tags" Target="../tags/tag294.xml"/><Relationship Id="rId33" Type="http://schemas.openxmlformats.org/officeDocument/2006/relationships/image" Target="../media/image73.png"/><Relationship Id="rId2" Type="http://schemas.openxmlformats.org/officeDocument/2006/relationships/tags" Target="../tags/tag271.xml"/><Relationship Id="rId16" Type="http://schemas.openxmlformats.org/officeDocument/2006/relationships/tags" Target="../tags/tag285.xml"/><Relationship Id="rId20" Type="http://schemas.openxmlformats.org/officeDocument/2006/relationships/tags" Target="../tags/tag289.xml"/><Relationship Id="rId29" Type="http://schemas.openxmlformats.org/officeDocument/2006/relationships/image" Target="../media/image2.png"/><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tags" Target="../tags/tag280.xml"/><Relationship Id="rId24" Type="http://schemas.openxmlformats.org/officeDocument/2006/relationships/tags" Target="../tags/tag293.xml"/><Relationship Id="rId32" Type="http://schemas.openxmlformats.org/officeDocument/2006/relationships/image" Target="../media/image72.png"/><Relationship Id="rId5" Type="http://schemas.openxmlformats.org/officeDocument/2006/relationships/tags" Target="../tags/tag274.xml"/><Relationship Id="rId15" Type="http://schemas.openxmlformats.org/officeDocument/2006/relationships/tags" Target="../tags/tag284.xml"/><Relationship Id="rId23" Type="http://schemas.openxmlformats.org/officeDocument/2006/relationships/tags" Target="../tags/tag292.xml"/><Relationship Id="rId28" Type="http://schemas.openxmlformats.org/officeDocument/2006/relationships/image" Target="../media/image8.png"/><Relationship Id="rId10" Type="http://schemas.openxmlformats.org/officeDocument/2006/relationships/tags" Target="../tags/tag279.xml"/><Relationship Id="rId19" Type="http://schemas.openxmlformats.org/officeDocument/2006/relationships/tags" Target="../tags/tag288.xml"/><Relationship Id="rId31" Type="http://schemas.openxmlformats.org/officeDocument/2006/relationships/image" Target="../media/image4.png"/><Relationship Id="rId4" Type="http://schemas.openxmlformats.org/officeDocument/2006/relationships/tags" Target="../tags/tag273.xml"/><Relationship Id="rId9" Type="http://schemas.openxmlformats.org/officeDocument/2006/relationships/tags" Target="../tags/tag278.xml"/><Relationship Id="rId14" Type="http://schemas.openxmlformats.org/officeDocument/2006/relationships/tags" Target="../tags/tag283.xml"/><Relationship Id="rId22" Type="http://schemas.openxmlformats.org/officeDocument/2006/relationships/tags" Target="../tags/tag291.xml"/><Relationship Id="rId27" Type="http://schemas.openxmlformats.org/officeDocument/2006/relationships/notesSlide" Target="../notesSlides/notesSlide29.xml"/><Relationship Id="rId30" Type="http://schemas.openxmlformats.org/officeDocument/2006/relationships/image" Target="../media/image3.png"/><Relationship Id="rId8" Type="http://schemas.openxmlformats.org/officeDocument/2006/relationships/tags" Target="../tags/tag27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tags" Target="../tags/tag302.xml"/><Relationship Id="rId13" Type="http://schemas.openxmlformats.org/officeDocument/2006/relationships/tags" Target="../tags/tag307.xml"/><Relationship Id="rId18" Type="http://schemas.openxmlformats.org/officeDocument/2006/relationships/tags" Target="../tags/tag312.xml"/><Relationship Id="rId26" Type="http://schemas.openxmlformats.org/officeDocument/2006/relationships/image" Target="../media/image4.png"/><Relationship Id="rId3" Type="http://schemas.openxmlformats.org/officeDocument/2006/relationships/tags" Target="../tags/tag297.xml"/><Relationship Id="rId21" Type="http://schemas.openxmlformats.org/officeDocument/2006/relationships/slideLayout" Target="../slideLayouts/slideLayout1.xml"/><Relationship Id="rId7" Type="http://schemas.openxmlformats.org/officeDocument/2006/relationships/tags" Target="../tags/tag301.xml"/><Relationship Id="rId12" Type="http://schemas.openxmlformats.org/officeDocument/2006/relationships/tags" Target="../tags/tag306.xml"/><Relationship Id="rId17" Type="http://schemas.openxmlformats.org/officeDocument/2006/relationships/tags" Target="../tags/tag311.xml"/><Relationship Id="rId25" Type="http://schemas.openxmlformats.org/officeDocument/2006/relationships/image" Target="../media/image3.png"/><Relationship Id="rId2" Type="http://schemas.openxmlformats.org/officeDocument/2006/relationships/tags" Target="../tags/tag296.xml"/><Relationship Id="rId16" Type="http://schemas.openxmlformats.org/officeDocument/2006/relationships/tags" Target="../tags/tag310.xml"/><Relationship Id="rId20" Type="http://schemas.openxmlformats.org/officeDocument/2006/relationships/tags" Target="../tags/tag314.xml"/><Relationship Id="rId29" Type="http://schemas.openxmlformats.org/officeDocument/2006/relationships/image" Target="../media/image66.png"/><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tags" Target="../tags/tag305.xml"/><Relationship Id="rId24" Type="http://schemas.openxmlformats.org/officeDocument/2006/relationships/image" Target="../media/image2.png"/><Relationship Id="rId5" Type="http://schemas.openxmlformats.org/officeDocument/2006/relationships/tags" Target="../tags/tag299.xml"/><Relationship Id="rId15" Type="http://schemas.openxmlformats.org/officeDocument/2006/relationships/tags" Target="../tags/tag309.xml"/><Relationship Id="rId23" Type="http://schemas.openxmlformats.org/officeDocument/2006/relationships/image" Target="../media/image8.png"/><Relationship Id="rId28" Type="http://schemas.openxmlformats.org/officeDocument/2006/relationships/image" Target="../media/image65.png"/><Relationship Id="rId10" Type="http://schemas.openxmlformats.org/officeDocument/2006/relationships/tags" Target="../tags/tag304.xml"/><Relationship Id="rId19" Type="http://schemas.openxmlformats.org/officeDocument/2006/relationships/tags" Target="../tags/tag313.xml"/><Relationship Id="rId4" Type="http://schemas.openxmlformats.org/officeDocument/2006/relationships/tags" Target="../tags/tag298.xml"/><Relationship Id="rId9" Type="http://schemas.openxmlformats.org/officeDocument/2006/relationships/tags" Target="../tags/tag303.xml"/><Relationship Id="rId14" Type="http://schemas.openxmlformats.org/officeDocument/2006/relationships/tags" Target="../tags/tag308.xml"/><Relationship Id="rId22" Type="http://schemas.openxmlformats.org/officeDocument/2006/relationships/notesSlide" Target="../notesSlides/notesSlide30.xml"/><Relationship Id="rId27"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tags" Target="../tags/tag322.xml"/><Relationship Id="rId13" Type="http://schemas.openxmlformats.org/officeDocument/2006/relationships/tags" Target="../tags/tag327.xml"/><Relationship Id="rId18" Type="http://schemas.openxmlformats.org/officeDocument/2006/relationships/tags" Target="../tags/tag332.xml"/><Relationship Id="rId26" Type="http://schemas.openxmlformats.org/officeDocument/2006/relationships/image" Target="../media/image76.png"/><Relationship Id="rId3" Type="http://schemas.openxmlformats.org/officeDocument/2006/relationships/tags" Target="../tags/tag317.xml"/><Relationship Id="rId21" Type="http://schemas.openxmlformats.org/officeDocument/2006/relationships/image" Target="../media/image8.png"/><Relationship Id="rId7" Type="http://schemas.openxmlformats.org/officeDocument/2006/relationships/tags" Target="../tags/tag321.xml"/><Relationship Id="rId12" Type="http://schemas.openxmlformats.org/officeDocument/2006/relationships/tags" Target="../tags/tag326.xml"/><Relationship Id="rId17" Type="http://schemas.openxmlformats.org/officeDocument/2006/relationships/tags" Target="../tags/tag331.xml"/><Relationship Id="rId25" Type="http://schemas.openxmlformats.org/officeDocument/2006/relationships/image" Target="../media/image75.png"/><Relationship Id="rId2" Type="http://schemas.openxmlformats.org/officeDocument/2006/relationships/tags" Target="../tags/tag316.xml"/><Relationship Id="rId16" Type="http://schemas.openxmlformats.org/officeDocument/2006/relationships/tags" Target="../tags/tag330.xml"/><Relationship Id="rId20" Type="http://schemas.openxmlformats.org/officeDocument/2006/relationships/notesSlide" Target="../notesSlides/notesSlide32.xml"/><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tags" Target="../tags/tag325.xml"/><Relationship Id="rId24" Type="http://schemas.openxmlformats.org/officeDocument/2006/relationships/image" Target="../media/image4.png"/><Relationship Id="rId5" Type="http://schemas.openxmlformats.org/officeDocument/2006/relationships/tags" Target="../tags/tag319.xml"/><Relationship Id="rId15" Type="http://schemas.openxmlformats.org/officeDocument/2006/relationships/tags" Target="../tags/tag329.xml"/><Relationship Id="rId23" Type="http://schemas.openxmlformats.org/officeDocument/2006/relationships/image" Target="../media/image3.png"/><Relationship Id="rId10" Type="http://schemas.openxmlformats.org/officeDocument/2006/relationships/tags" Target="../tags/tag324.xml"/><Relationship Id="rId19" Type="http://schemas.openxmlformats.org/officeDocument/2006/relationships/slideLayout" Target="../slideLayouts/slideLayout1.xml"/><Relationship Id="rId4" Type="http://schemas.openxmlformats.org/officeDocument/2006/relationships/tags" Target="../tags/tag318.xml"/><Relationship Id="rId9" Type="http://schemas.openxmlformats.org/officeDocument/2006/relationships/tags" Target="../tags/tag323.xml"/><Relationship Id="rId14" Type="http://schemas.openxmlformats.org/officeDocument/2006/relationships/tags" Target="../tags/tag328.xml"/><Relationship Id="rId22"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tags" Target="../tags/tag340.xml"/><Relationship Id="rId13" Type="http://schemas.openxmlformats.org/officeDocument/2006/relationships/tags" Target="../tags/tag345.xml"/><Relationship Id="rId18" Type="http://schemas.openxmlformats.org/officeDocument/2006/relationships/tags" Target="../tags/tag350.xml"/><Relationship Id="rId26" Type="http://schemas.openxmlformats.org/officeDocument/2006/relationships/image" Target="../media/image4.png"/><Relationship Id="rId3" Type="http://schemas.openxmlformats.org/officeDocument/2006/relationships/tags" Target="../tags/tag335.xml"/><Relationship Id="rId21" Type="http://schemas.openxmlformats.org/officeDocument/2006/relationships/slideLayout" Target="../slideLayouts/slideLayout1.xml"/><Relationship Id="rId7" Type="http://schemas.openxmlformats.org/officeDocument/2006/relationships/tags" Target="../tags/tag339.xml"/><Relationship Id="rId12" Type="http://schemas.openxmlformats.org/officeDocument/2006/relationships/tags" Target="../tags/tag344.xml"/><Relationship Id="rId17" Type="http://schemas.openxmlformats.org/officeDocument/2006/relationships/tags" Target="../tags/tag349.xml"/><Relationship Id="rId25" Type="http://schemas.openxmlformats.org/officeDocument/2006/relationships/image" Target="../media/image3.png"/><Relationship Id="rId2" Type="http://schemas.openxmlformats.org/officeDocument/2006/relationships/tags" Target="../tags/tag334.xml"/><Relationship Id="rId16" Type="http://schemas.openxmlformats.org/officeDocument/2006/relationships/tags" Target="../tags/tag348.xml"/><Relationship Id="rId20" Type="http://schemas.openxmlformats.org/officeDocument/2006/relationships/tags" Target="../tags/tag352.xml"/><Relationship Id="rId29" Type="http://schemas.openxmlformats.org/officeDocument/2006/relationships/image" Target="../media/image79.png"/><Relationship Id="rId1" Type="http://schemas.openxmlformats.org/officeDocument/2006/relationships/tags" Target="../tags/tag333.xml"/><Relationship Id="rId6" Type="http://schemas.openxmlformats.org/officeDocument/2006/relationships/tags" Target="../tags/tag338.xml"/><Relationship Id="rId11" Type="http://schemas.openxmlformats.org/officeDocument/2006/relationships/tags" Target="../tags/tag343.xml"/><Relationship Id="rId24" Type="http://schemas.openxmlformats.org/officeDocument/2006/relationships/image" Target="../media/image2.png"/><Relationship Id="rId32" Type="http://schemas.openxmlformats.org/officeDocument/2006/relationships/image" Target="../media/image82.png"/><Relationship Id="rId5" Type="http://schemas.openxmlformats.org/officeDocument/2006/relationships/tags" Target="../tags/tag337.xml"/><Relationship Id="rId15" Type="http://schemas.openxmlformats.org/officeDocument/2006/relationships/tags" Target="../tags/tag347.xml"/><Relationship Id="rId23" Type="http://schemas.openxmlformats.org/officeDocument/2006/relationships/image" Target="../media/image8.png"/><Relationship Id="rId28" Type="http://schemas.openxmlformats.org/officeDocument/2006/relationships/image" Target="../media/image78.png"/><Relationship Id="rId10" Type="http://schemas.openxmlformats.org/officeDocument/2006/relationships/tags" Target="../tags/tag342.xml"/><Relationship Id="rId19" Type="http://schemas.openxmlformats.org/officeDocument/2006/relationships/tags" Target="../tags/tag351.xml"/><Relationship Id="rId31" Type="http://schemas.openxmlformats.org/officeDocument/2006/relationships/image" Target="../media/image81.png"/><Relationship Id="rId4" Type="http://schemas.openxmlformats.org/officeDocument/2006/relationships/tags" Target="../tags/tag336.xml"/><Relationship Id="rId9" Type="http://schemas.openxmlformats.org/officeDocument/2006/relationships/tags" Target="../tags/tag341.xml"/><Relationship Id="rId14" Type="http://schemas.openxmlformats.org/officeDocument/2006/relationships/tags" Target="../tags/tag346.xml"/><Relationship Id="rId22" Type="http://schemas.openxmlformats.org/officeDocument/2006/relationships/notesSlide" Target="../notesSlides/notesSlide33.xml"/><Relationship Id="rId27" Type="http://schemas.openxmlformats.org/officeDocument/2006/relationships/image" Target="../media/image77.png"/><Relationship Id="rId30"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tags" Target="../tags/tag360.xml"/><Relationship Id="rId13" Type="http://schemas.openxmlformats.org/officeDocument/2006/relationships/tags" Target="../tags/tag365.xml"/><Relationship Id="rId18" Type="http://schemas.openxmlformats.org/officeDocument/2006/relationships/tags" Target="../tags/tag370.xml"/><Relationship Id="rId26" Type="http://schemas.openxmlformats.org/officeDocument/2006/relationships/image" Target="../media/image4.png"/><Relationship Id="rId3" Type="http://schemas.openxmlformats.org/officeDocument/2006/relationships/tags" Target="../tags/tag355.xml"/><Relationship Id="rId21" Type="http://schemas.openxmlformats.org/officeDocument/2006/relationships/slideLayout" Target="../slideLayouts/slideLayout1.xml"/><Relationship Id="rId7" Type="http://schemas.openxmlformats.org/officeDocument/2006/relationships/tags" Target="../tags/tag359.xml"/><Relationship Id="rId12" Type="http://schemas.openxmlformats.org/officeDocument/2006/relationships/tags" Target="../tags/tag364.xml"/><Relationship Id="rId17" Type="http://schemas.openxmlformats.org/officeDocument/2006/relationships/tags" Target="../tags/tag369.xml"/><Relationship Id="rId25" Type="http://schemas.openxmlformats.org/officeDocument/2006/relationships/image" Target="../media/image3.png"/><Relationship Id="rId2" Type="http://schemas.openxmlformats.org/officeDocument/2006/relationships/tags" Target="../tags/tag354.xml"/><Relationship Id="rId16" Type="http://schemas.openxmlformats.org/officeDocument/2006/relationships/tags" Target="../tags/tag368.xml"/><Relationship Id="rId20" Type="http://schemas.openxmlformats.org/officeDocument/2006/relationships/tags" Target="../tags/tag372.xml"/><Relationship Id="rId29" Type="http://schemas.openxmlformats.org/officeDocument/2006/relationships/image" Target="../media/image85.png"/><Relationship Id="rId1" Type="http://schemas.openxmlformats.org/officeDocument/2006/relationships/tags" Target="../tags/tag353.xml"/><Relationship Id="rId6" Type="http://schemas.openxmlformats.org/officeDocument/2006/relationships/tags" Target="../tags/tag358.xml"/><Relationship Id="rId11" Type="http://schemas.openxmlformats.org/officeDocument/2006/relationships/tags" Target="../tags/tag363.xml"/><Relationship Id="rId24" Type="http://schemas.openxmlformats.org/officeDocument/2006/relationships/image" Target="../media/image2.png"/><Relationship Id="rId5" Type="http://schemas.openxmlformats.org/officeDocument/2006/relationships/tags" Target="../tags/tag357.xml"/><Relationship Id="rId15" Type="http://schemas.openxmlformats.org/officeDocument/2006/relationships/tags" Target="../tags/tag367.xml"/><Relationship Id="rId23" Type="http://schemas.openxmlformats.org/officeDocument/2006/relationships/image" Target="../media/image8.png"/><Relationship Id="rId28" Type="http://schemas.openxmlformats.org/officeDocument/2006/relationships/image" Target="../media/image84.png"/><Relationship Id="rId10" Type="http://schemas.openxmlformats.org/officeDocument/2006/relationships/tags" Target="../tags/tag362.xml"/><Relationship Id="rId19" Type="http://schemas.openxmlformats.org/officeDocument/2006/relationships/tags" Target="../tags/tag371.xml"/><Relationship Id="rId4" Type="http://schemas.openxmlformats.org/officeDocument/2006/relationships/tags" Target="../tags/tag356.xml"/><Relationship Id="rId9" Type="http://schemas.openxmlformats.org/officeDocument/2006/relationships/tags" Target="../tags/tag361.xml"/><Relationship Id="rId14" Type="http://schemas.openxmlformats.org/officeDocument/2006/relationships/tags" Target="../tags/tag366.xml"/><Relationship Id="rId22" Type="http://schemas.openxmlformats.org/officeDocument/2006/relationships/notesSlide" Target="../notesSlides/notesSlide34.xml"/><Relationship Id="rId27" Type="http://schemas.openxmlformats.org/officeDocument/2006/relationships/image" Target="../media/image83.png"/><Relationship Id="rId30"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s://blog.csdn.net/weixin_40546390/article/details/120347742" TargetMode="External"/></Relationships>
</file>

<file path=ppt/slides/_rels/slide4.xml.rels><?xml version="1.0" encoding="UTF-8" standalone="yes"?>
<Relationships xmlns="http://schemas.openxmlformats.org/package/2006/relationships"><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slideLayout" Target="../slideLayouts/slideLayout1.xml"/><Relationship Id="rId3" Type="http://schemas.openxmlformats.org/officeDocument/2006/relationships/tags" Target="../tags/tag4.xml"/><Relationship Id="rId21" Type="http://schemas.openxmlformats.org/officeDocument/2006/relationships/tags" Target="../tags/tag22.xml"/><Relationship Id="rId34" Type="http://schemas.openxmlformats.org/officeDocument/2006/relationships/image" Target="../media/image11.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33" Type="http://schemas.openxmlformats.org/officeDocument/2006/relationships/image" Target="../media/image10.png"/><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2.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32" Type="http://schemas.openxmlformats.org/officeDocument/2006/relationships/image" Target="../media/image9.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image" Target="../media/image8.png"/><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image" Target="../media/image4.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notesSlide" Target="../notesSlides/notesSlide4.xml"/><Relationship Id="rId30" Type="http://schemas.openxmlformats.org/officeDocument/2006/relationships/image" Target="../media/image3.png"/><Relationship Id="rId8" Type="http://schemas.openxmlformats.org/officeDocument/2006/relationships/tags" Target="../tags/tag9.xml"/></Relationships>
</file>

<file path=ppt/slides/_rels/slide5.xml.rels><?xml version="1.0" encoding="UTF-8" standalone="yes"?>
<Relationships xmlns="http://schemas.openxmlformats.org/package/2006/relationships"><Relationship Id="rId8" Type="http://schemas.openxmlformats.org/officeDocument/2006/relationships/tags" Target="../tags/tag34.xml"/><Relationship Id="rId13" Type="http://schemas.openxmlformats.org/officeDocument/2006/relationships/tags" Target="../tags/tag39.xml"/><Relationship Id="rId18" Type="http://schemas.openxmlformats.org/officeDocument/2006/relationships/slideLayout" Target="../slideLayouts/slideLayout1.xml"/><Relationship Id="rId26" Type="http://schemas.openxmlformats.org/officeDocument/2006/relationships/image" Target="../media/image14.png"/><Relationship Id="rId3" Type="http://schemas.openxmlformats.org/officeDocument/2006/relationships/tags" Target="../tags/tag29.xml"/><Relationship Id="rId21" Type="http://schemas.openxmlformats.org/officeDocument/2006/relationships/image" Target="../media/image2.png"/><Relationship Id="rId7" Type="http://schemas.openxmlformats.org/officeDocument/2006/relationships/tags" Target="../tags/tag33.xml"/><Relationship Id="rId12" Type="http://schemas.openxmlformats.org/officeDocument/2006/relationships/tags" Target="../tags/tag38.xml"/><Relationship Id="rId17" Type="http://schemas.openxmlformats.org/officeDocument/2006/relationships/tags" Target="../tags/tag43.xml"/><Relationship Id="rId25" Type="http://schemas.openxmlformats.org/officeDocument/2006/relationships/image" Target="../media/image13.png"/><Relationship Id="rId2" Type="http://schemas.openxmlformats.org/officeDocument/2006/relationships/tags" Target="../tags/tag28.xml"/><Relationship Id="rId16" Type="http://schemas.openxmlformats.org/officeDocument/2006/relationships/tags" Target="../tags/tag42.xml"/><Relationship Id="rId20" Type="http://schemas.openxmlformats.org/officeDocument/2006/relationships/image" Target="../media/image8.png"/><Relationship Id="rId29" Type="http://schemas.openxmlformats.org/officeDocument/2006/relationships/image" Target="../media/image17.png"/><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tags" Target="../tags/tag37.xml"/><Relationship Id="rId24" Type="http://schemas.openxmlformats.org/officeDocument/2006/relationships/image" Target="../media/image12.png"/><Relationship Id="rId5" Type="http://schemas.openxmlformats.org/officeDocument/2006/relationships/tags" Target="../tags/tag31.xml"/><Relationship Id="rId15" Type="http://schemas.openxmlformats.org/officeDocument/2006/relationships/tags" Target="../tags/tag41.xml"/><Relationship Id="rId23" Type="http://schemas.openxmlformats.org/officeDocument/2006/relationships/image" Target="../media/image4.png"/><Relationship Id="rId28" Type="http://schemas.openxmlformats.org/officeDocument/2006/relationships/image" Target="../media/image16.png"/><Relationship Id="rId10" Type="http://schemas.openxmlformats.org/officeDocument/2006/relationships/tags" Target="../tags/tag36.xml"/><Relationship Id="rId19" Type="http://schemas.openxmlformats.org/officeDocument/2006/relationships/notesSlide" Target="../notesSlides/notesSlide5.xml"/><Relationship Id="rId4" Type="http://schemas.openxmlformats.org/officeDocument/2006/relationships/tags" Target="../tags/tag30.xml"/><Relationship Id="rId9" Type="http://schemas.openxmlformats.org/officeDocument/2006/relationships/tags" Target="../tags/tag35.xml"/><Relationship Id="rId14" Type="http://schemas.openxmlformats.org/officeDocument/2006/relationships/tags" Target="../tags/tag40.xml"/><Relationship Id="rId22" Type="http://schemas.openxmlformats.org/officeDocument/2006/relationships/image" Target="../media/image3.png"/><Relationship Id="rId27" Type="http://schemas.openxmlformats.org/officeDocument/2006/relationships/image" Target="../media/image15.png"/><Relationship Id="rId30" Type="http://schemas.openxmlformats.org/officeDocument/2006/relationships/image" Target="../media/image18.png"/></Relationships>
</file>

<file path=ppt/slides/_rels/slide6.xml.rels><?xml version="1.0" encoding="UTF-8" standalone="yes"?>
<Relationships xmlns="http://schemas.openxmlformats.org/package/2006/relationships"><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image" Target="../media/image4.png"/><Relationship Id="rId3" Type="http://schemas.openxmlformats.org/officeDocument/2006/relationships/tags" Target="../tags/tag46.xml"/><Relationship Id="rId21" Type="http://schemas.openxmlformats.org/officeDocument/2006/relationships/slideLayout" Target="../slideLayouts/slideLayout1.xml"/><Relationship Id="rId34" Type="http://schemas.openxmlformats.org/officeDocument/2006/relationships/image" Target="../media/image26.png"/><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image" Target="../media/image3.png"/><Relationship Id="rId33" Type="http://schemas.openxmlformats.org/officeDocument/2006/relationships/image" Target="../media/image25.png"/><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29" Type="http://schemas.openxmlformats.org/officeDocument/2006/relationships/image" Target="../media/image21.png"/><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image" Target="../media/image2.png"/><Relationship Id="rId32" Type="http://schemas.openxmlformats.org/officeDocument/2006/relationships/image" Target="../media/image24.png"/><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image" Target="../media/image8.png"/><Relationship Id="rId28" Type="http://schemas.openxmlformats.org/officeDocument/2006/relationships/image" Target="../media/image20.png"/><Relationship Id="rId36" Type="http://schemas.openxmlformats.org/officeDocument/2006/relationships/image" Target="../media/image28.png"/><Relationship Id="rId10" Type="http://schemas.openxmlformats.org/officeDocument/2006/relationships/tags" Target="../tags/tag53.xml"/><Relationship Id="rId19" Type="http://schemas.openxmlformats.org/officeDocument/2006/relationships/tags" Target="../tags/tag62.xml"/><Relationship Id="rId31" Type="http://schemas.openxmlformats.org/officeDocument/2006/relationships/image" Target="../media/image23.png"/><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notesSlide" Target="../notesSlides/notesSlide6.xml"/><Relationship Id="rId27" Type="http://schemas.openxmlformats.org/officeDocument/2006/relationships/image" Target="../media/image19.png"/><Relationship Id="rId30" Type="http://schemas.openxmlformats.org/officeDocument/2006/relationships/image" Target="../media/image22.png"/><Relationship Id="rId35" Type="http://schemas.openxmlformats.org/officeDocument/2006/relationships/image" Target="../media/image27.png"/><Relationship Id="rId8" Type="http://schemas.openxmlformats.org/officeDocument/2006/relationships/tags" Target="../tags/tag5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tags" Target="../tags/tag71.xml"/><Relationship Id="rId13" Type="http://schemas.openxmlformats.org/officeDocument/2006/relationships/slideLayout" Target="../slideLayouts/slideLayout1.xml"/><Relationship Id="rId18" Type="http://schemas.openxmlformats.org/officeDocument/2006/relationships/image" Target="../media/image4.png"/><Relationship Id="rId3" Type="http://schemas.openxmlformats.org/officeDocument/2006/relationships/tags" Target="../tags/tag66.xml"/><Relationship Id="rId21" Type="http://schemas.openxmlformats.org/officeDocument/2006/relationships/image" Target="../media/image31.png"/><Relationship Id="rId7" Type="http://schemas.openxmlformats.org/officeDocument/2006/relationships/tags" Target="../tags/tag70.xml"/><Relationship Id="rId12" Type="http://schemas.openxmlformats.org/officeDocument/2006/relationships/tags" Target="../tags/tag75.xml"/><Relationship Id="rId17" Type="http://schemas.openxmlformats.org/officeDocument/2006/relationships/image" Target="../media/image3.png"/><Relationship Id="rId2" Type="http://schemas.openxmlformats.org/officeDocument/2006/relationships/tags" Target="../tags/tag65.xml"/><Relationship Id="rId16" Type="http://schemas.openxmlformats.org/officeDocument/2006/relationships/image" Target="../media/image2.png"/><Relationship Id="rId20" Type="http://schemas.openxmlformats.org/officeDocument/2006/relationships/image" Target="../media/image30.png"/><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tags" Target="../tags/tag74.xml"/><Relationship Id="rId5" Type="http://schemas.openxmlformats.org/officeDocument/2006/relationships/tags" Target="../tags/tag68.xml"/><Relationship Id="rId15" Type="http://schemas.openxmlformats.org/officeDocument/2006/relationships/image" Target="../media/image8.png"/><Relationship Id="rId10" Type="http://schemas.openxmlformats.org/officeDocument/2006/relationships/tags" Target="../tags/tag73.xml"/><Relationship Id="rId19" Type="http://schemas.openxmlformats.org/officeDocument/2006/relationships/image" Target="../media/image29.png"/><Relationship Id="rId4" Type="http://schemas.openxmlformats.org/officeDocument/2006/relationships/tags" Target="../tags/tag67.xml"/><Relationship Id="rId9" Type="http://schemas.openxmlformats.org/officeDocument/2006/relationships/tags" Target="../tags/tag72.xml"/><Relationship Id="rId14" Type="http://schemas.openxmlformats.org/officeDocument/2006/relationships/notesSlide" Target="../notesSlides/notesSlide8.xml"/><Relationship Id="rId22"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8.png"/><Relationship Id="rId3" Type="http://schemas.openxmlformats.org/officeDocument/2006/relationships/tags" Target="../tags/tag78.xml"/><Relationship Id="rId21" Type="http://schemas.openxmlformats.org/officeDocument/2006/relationships/image" Target="../media/image4.png"/><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notesSlide" Target="../notesSlides/notesSlide9.xml"/><Relationship Id="rId2" Type="http://schemas.openxmlformats.org/officeDocument/2006/relationships/tags" Target="../tags/tag77.xml"/><Relationship Id="rId16" Type="http://schemas.openxmlformats.org/officeDocument/2006/relationships/slideLayout" Target="../slideLayouts/slideLayout1.xml"/><Relationship Id="rId20" Type="http://schemas.openxmlformats.org/officeDocument/2006/relationships/image" Target="../media/image3.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24" Type="http://schemas.openxmlformats.org/officeDocument/2006/relationships/image" Target="../media/image35.png"/><Relationship Id="rId5" Type="http://schemas.openxmlformats.org/officeDocument/2006/relationships/tags" Target="../tags/tag80.xml"/><Relationship Id="rId15" Type="http://schemas.openxmlformats.org/officeDocument/2006/relationships/tags" Target="../tags/tag90.xml"/><Relationship Id="rId23" Type="http://schemas.openxmlformats.org/officeDocument/2006/relationships/image" Target="../media/image34.png"/><Relationship Id="rId10" Type="http://schemas.openxmlformats.org/officeDocument/2006/relationships/tags" Target="../tags/tag85.xml"/><Relationship Id="rId19" Type="http://schemas.openxmlformats.org/officeDocument/2006/relationships/image" Target="../media/image2.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 Id="rId22"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274161" y="1173566"/>
            <a:ext cx="4297839" cy="1664208"/>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4050" b="1" kern="0" spc="150" dirty="0">
                <a:solidFill>
                  <a:srgbClr val="FFFFFF"/>
                </a:solidFill>
                <a:latin typeface="PingFang SC" pitchFamily="34" charset="0"/>
                <a:ea typeface="PingFang SC" pitchFamily="34" charset="-122"/>
                <a:cs typeface="PingFang SC" pitchFamily="34" charset="-120"/>
              </a:rPr>
              <a:t>校园二手书交易网站计划书</a:t>
            </a:r>
            <a:endParaRPr lang="en-US" sz="1500" dirty="0"/>
          </a:p>
        </p:txBody>
      </p:sp>
      <p:sp>
        <p:nvSpPr>
          <p:cNvPr id="3" name="Text 1"/>
          <p:cNvSpPr/>
          <p:nvPr/>
        </p:nvSpPr>
        <p:spPr>
          <a:xfrm>
            <a:off x="274161" y="2801198"/>
            <a:ext cx="3467259" cy="48463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650" b="1" dirty="0">
                <a:solidFill>
                  <a:srgbClr val="FFFFFF"/>
                </a:solidFill>
                <a:latin typeface="PingFang SC" pitchFamily="34" charset="0"/>
                <a:ea typeface="PingFang SC" pitchFamily="34" charset="-122"/>
                <a:cs typeface="PingFang SC" pitchFamily="34" charset="-120"/>
              </a:rPr>
              <a:t>构建环保与高效校园二手交易平台</a:t>
            </a:r>
            <a:endParaRPr lang="en-US" sz="1500" dirty="0"/>
          </a:p>
        </p:txBody>
      </p:sp>
      <p:sp>
        <p:nvSpPr>
          <p:cNvPr id="4" name="Text 2"/>
          <p:cNvSpPr/>
          <p:nvPr/>
        </p:nvSpPr>
        <p:spPr>
          <a:xfrm>
            <a:off x="274320" y="3432810"/>
            <a:ext cx="1903730" cy="70739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汇报人：G02</a:t>
            </a: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小组</a:t>
            </a:r>
            <a:r>
              <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marL="0" indent="0">
              <a:lnSpc>
                <a:spcPct val="113000"/>
              </a:lnSpc>
              <a:spcBef>
                <a:spcPts val="375"/>
              </a:spcBef>
              <a:buNone/>
            </a:pP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莫睿廷</a:t>
            </a:r>
            <a:r>
              <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宋世博</a:t>
            </a:r>
            <a:r>
              <a:rPr lang="en-US" altLang="zh-CN"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3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徐炳凯</a:t>
            </a:r>
          </a:p>
        </p:txBody>
      </p:sp>
      <p:pic>
        <p:nvPicPr>
          <p:cNvPr id="5" name="Image 0" descr="preencoded.png"/>
          <p:cNvPicPr>
            <a:picLocks noChangeAspect="1"/>
          </p:cNvPicPr>
          <p:nvPr/>
        </p:nvPicPr>
        <p:blipFill>
          <a:blip r:embed="rId4"/>
          <a:stretch>
            <a:fillRect/>
          </a:stretch>
        </p:blipFill>
        <p:spPr>
          <a:xfrm>
            <a:off x="455104" y="942301"/>
            <a:ext cx="182880" cy="182880"/>
          </a:xfrm>
          <a:prstGeom prst="rect">
            <a:avLst/>
          </a:prstGeom>
        </p:spPr>
      </p:pic>
      <p:pic>
        <p:nvPicPr>
          <p:cNvPr id="6" name="Image 1" descr="preencoded.png"/>
          <p:cNvPicPr>
            <a:picLocks noChangeAspect="1"/>
          </p:cNvPicPr>
          <p:nvPr/>
        </p:nvPicPr>
        <p:blipFill>
          <a:blip r:embed="rId5"/>
          <a:stretch>
            <a:fillRect/>
          </a:stretch>
        </p:blipFill>
        <p:spPr>
          <a:xfrm>
            <a:off x="808582" y="942301"/>
            <a:ext cx="182880" cy="182880"/>
          </a:xfrm>
          <a:prstGeom prst="rect">
            <a:avLst/>
          </a:prstGeom>
        </p:spPr>
      </p:pic>
      <p:pic>
        <p:nvPicPr>
          <p:cNvPr id="7" name="Image 2" descr="preencoded.png"/>
          <p:cNvPicPr>
            <a:picLocks noChangeAspect="1"/>
          </p:cNvPicPr>
          <p:nvPr/>
        </p:nvPicPr>
        <p:blipFill>
          <a:blip r:embed="rId6"/>
          <a:stretch>
            <a:fillRect/>
          </a:stretch>
        </p:blipFill>
        <p:spPr>
          <a:xfrm>
            <a:off x="1162060" y="942301"/>
            <a:ext cx="182880" cy="1828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竞争对手分析</a:t>
            </a:r>
            <a:endParaRPr lang="en-US" sz="1500" dirty="0"/>
          </a:p>
        </p:txBody>
      </p:sp>
      <p:pic>
        <p:nvPicPr>
          <p:cNvPr id="3" name="Image 0" descr="preencoded.png"/>
          <p:cNvPicPr>
            <a:picLocks noChangeAspect="1"/>
          </p:cNvPicPr>
          <p:nvPr/>
        </p:nvPicPr>
        <p:blipFill>
          <a:blip r:embed="rId22"/>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3"/>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4"/>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5"/>
          <a:stretch>
            <a:fillRect/>
          </a:stretch>
        </p:blipFill>
        <p:spPr>
          <a:xfrm>
            <a:off x="4001957" y="1602774"/>
            <a:ext cx="673993" cy="673993"/>
          </a:xfrm>
          <a:prstGeom prst="rect">
            <a:avLst/>
          </a:prstGeom>
        </p:spPr>
      </p:pic>
      <p:pic>
        <p:nvPicPr>
          <p:cNvPr id="7" name="Image 4" descr="preencoded.png"/>
          <p:cNvPicPr>
            <a:picLocks noChangeAspect="1"/>
          </p:cNvPicPr>
          <p:nvPr>
            <p:custDataLst>
              <p:tags r:id="rId2"/>
            </p:custDataLst>
          </p:nvPr>
        </p:nvPicPr>
        <p:blipFill>
          <a:blip r:embed="rId26"/>
          <a:stretch>
            <a:fillRect/>
          </a:stretch>
        </p:blipFill>
        <p:spPr>
          <a:xfrm>
            <a:off x="3541673" y="1974190"/>
            <a:ext cx="792040" cy="792040"/>
          </a:xfrm>
          <a:prstGeom prst="rect">
            <a:avLst/>
          </a:prstGeom>
        </p:spPr>
      </p:pic>
      <p:pic>
        <p:nvPicPr>
          <p:cNvPr id="8" name="Image 5" descr="preencoded.png"/>
          <p:cNvPicPr>
            <a:picLocks noChangeAspect="1"/>
          </p:cNvPicPr>
          <p:nvPr>
            <p:custDataLst>
              <p:tags r:id="rId3"/>
            </p:custDataLst>
          </p:nvPr>
        </p:nvPicPr>
        <p:blipFill>
          <a:blip r:embed="rId26"/>
          <a:stretch>
            <a:fillRect/>
          </a:stretch>
        </p:blipFill>
        <p:spPr>
          <a:xfrm>
            <a:off x="3983669" y="2486254"/>
            <a:ext cx="792040" cy="792040"/>
          </a:xfrm>
          <a:prstGeom prst="rect">
            <a:avLst/>
          </a:prstGeom>
        </p:spPr>
      </p:pic>
      <p:sp>
        <p:nvSpPr>
          <p:cNvPr id="9" name="Text 1"/>
          <p:cNvSpPr/>
          <p:nvPr>
            <p:custDataLst>
              <p:tags r:id="rId4"/>
            </p:custDataLst>
          </p:nvPr>
        </p:nvSpPr>
        <p:spPr>
          <a:xfrm>
            <a:off x="524153" y="1211908"/>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主要竞争对手概述</a:t>
            </a:r>
            <a:endParaRPr lang="en-US" sz="1500" dirty="0"/>
          </a:p>
        </p:txBody>
      </p:sp>
      <p:sp>
        <p:nvSpPr>
          <p:cNvPr id="10" name="Text 2"/>
          <p:cNvSpPr/>
          <p:nvPr>
            <p:custDataLst>
              <p:tags r:id="rId5"/>
            </p:custDataLst>
          </p:nvPr>
        </p:nvSpPr>
        <p:spPr>
          <a:xfrm>
            <a:off x="569873" y="1606929"/>
            <a:ext cx="297180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校园二手书交易网站的主要竞争对手包括线上交易平台、线下二手书店和个人间的交易。这些平台通过不同的方式满足学生对二手书的需求，但各有优劣待挖掘。</a:t>
            </a:r>
            <a:endParaRPr lang="en-US" sz="1500" dirty="0"/>
          </a:p>
        </p:txBody>
      </p:sp>
      <p:sp>
        <p:nvSpPr>
          <p:cNvPr id="11" name="Text 3"/>
          <p:cNvSpPr/>
          <p:nvPr>
            <p:custDataLst>
              <p:tags r:id="rId6"/>
            </p:custDataLst>
          </p:nvPr>
        </p:nvSpPr>
        <p:spPr>
          <a:xfrm>
            <a:off x="4850484" y="1067127"/>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线下二手书店竞争</a:t>
            </a:r>
            <a:endParaRPr lang="en-US" sz="1500" dirty="0"/>
          </a:p>
        </p:txBody>
      </p:sp>
      <p:sp>
        <p:nvSpPr>
          <p:cNvPr id="12" name="Text 4"/>
          <p:cNvSpPr/>
          <p:nvPr>
            <p:custDataLst>
              <p:tags r:id="rId7"/>
            </p:custDataLst>
          </p:nvPr>
        </p:nvSpPr>
        <p:spPr>
          <a:xfrm>
            <a:off x="4850484" y="1425550"/>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线下二手书店作为传统的书籍交易场所，长期以来一直是学生购买新书和二手书的选择之一。然而，这些书店通常不专注于二手书市场，且库存有限，无法满足学生多样化的需求。</a:t>
            </a:r>
            <a:endParaRPr lang="en-US" sz="1500" dirty="0"/>
          </a:p>
        </p:txBody>
      </p:sp>
      <p:sp>
        <p:nvSpPr>
          <p:cNvPr id="13" name="Text 5"/>
          <p:cNvSpPr/>
          <p:nvPr>
            <p:custDataLst>
              <p:tags r:id="rId8"/>
            </p:custDataLst>
          </p:nvPr>
        </p:nvSpPr>
        <p:spPr>
          <a:xfrm>
            <a:off x="907625" y="2814523"/>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线上交易平台竞争</a:t>
            </a:r>
            <a:endParaRPr lang="en-US" sz="1500" dirty="0"/>
          </a:p>
        </p:txBody>
      </p:sp>
      <p:sp>
        <p:nvSpPr>
          <p:cNvPr id="14" name="Text 6"/>
          <p:cNvSpPr/>
          <p:nvPr>
            <p:custDataLst>
              <p:tags r:id="rId9"/>
            </p:custDataLst>
          </p:nvPr>
        </p:nvSpPr>
        <p:spPr>
          <a:xfrm>
            <a:off x="953345" y="3183941"/>
            <a:ext cx="297180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线上交易平台通过搭建校园二手交易网站或使用现有的二手交易平台，如闲鱼、转转等，使学生可以在平台上发布商品信息，与买家进行线上交易。这种方式提供了更广泛的选择和便利的交易方式。</a:t>
            </a:r>
            <a:endParaRPr lang="en-US" sz="1500" dirty="0"/>
          </a:p>
        </p:txBody>
      </p:sp>
      <p:sp>
        <p:nvSpPr>
          <p:cNvPr id="15" name="Text 7"/>
          <p:cNvSpPr/>
          <p:nvPr>
            <p:custDataLst>
              <p:tags r:id="rId10"/>
            </p:custDataLst>
          </p:nvPr>
        </p:nvSpPr>
        <p:spPr>
          <a:xfrm>
            <a:off x="5698866" y="2629814"/>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个人间交易挑战</a:t>
            </a:r>
            <a:endParaRPr lang="en-US" sz="1500" dirty="0"/>
          </a:p>
        </p:txBody>
      </p:sp>
      <p:sp>
        <p:nvSpPr>
          <p:cNvPr id="16" name="Text 8"/>
          <p:cNvSpPr/>
          <p:nvPr>
            <p:custDataLst>
              <p:tags r:id="rId11"/>
            </p:custDataLst>
          </p:nvPr>
        </p:nvSpPr>
        <p:spPr>
          <a:xfrm>
            <a:off x="5698866" y="2999232"/>
            <a:ext cx="2971800" cy="111379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个人间的交易通常通过</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云朵朵</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校园墙</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、熟人推荐等方式进行，存在交易时效性差、交易频率低等问题。这种非正规渠道的二手交易缺乏保障，影响了交易的效率和可信度。</a:t>
            </a:r>
            <a:endParaRPr lang="en-US" sz="1500" dirty="0"/>
          </a:p>
        </p:txBody>
      </p:sp>
      <p:pic>
        <p:nvPicPr>
          <p:cNvPr id="17" name="Image 6" descr="preencoded.png"/>
          <p:cNvPicPr>
            <a:picLocks noChangeAspect="1"/>
          </p:cNvPicPr>
          <p:nvPr>
            <p:custDataLst>
              <p:tags r:id="rId12"/>
            </p:custDataLst>
          </p:nvPr>
        </p:nvPicPr>
        <p:blipFill>
          <a:blip r:embed="rId27"/>
          <a:stretch>
            <a:fillRect/>
          </a:stretch>
        </p:blipFill>
        <p:spPr>
          <a:xfrm>
            <a:off x="4603039" y="2564991"/>
            <a:ext cx="984320" cy="984320"/>
          </a:xfrm>
          <a:prstGeom prst="rect">
            <a:avLst/>
          </a:prstGeom>
        </p:spPr>
      </p:pic>
      <p:pic>
        <p:nvPicPr>
          <p:cNvPr id="18" name="Image 7" descr="preencoded.png"/>
          <p:cNvPicPr>
            <a:picLocks noChangeAspect="1"/>
          </p:cNvPicPr>
          <p:nvPr>
            <p:custDataLst>
              <p:tags r:id="rId13"/>
            </p:custDataLst>
          </p:nvPr>
        </p:nvPicPr>
        <p:blipFill>
          <a:blip r:embed="rId28">
            <a:alphaModFix amt="10000"/>
          </a:blip>
          <a:stretch>
            <a:fillRect/>
          </a:stretch>
        </p:blipFill>
        <p:spPr>
          <a:xfrm>
            <a:off x="4657662" y="3577133"/>
            <a:ext cx="841489" cy="182880"/>
          </a:xfrm>
          <a:prstGeom prst="rect">
            <a:avLst/>
          </a:prstGeom>
        </p:spPr>
      </p:pic>
      <p:pic>
        <p:nvPicPr>
          <p:cNvPr id="19" name="Image 8" descr="preencoded.png"/>
          <p:cNvPicPr>
            <a:picLocks noChangeAspect="1"/>
          </p:cNvPicPr>
          <p:nvPr>
            <p:custDataLst>
              <p:tags r:id="rId14"/>
            </p:custDataLst>
          </p:nvPr>
        </p:nvPicPr>
        <p:blipFill>
          <a:blip r:embed="rId29"/>
          <a:stretch>
            <a:fillRect/>
          </a:stretch>
        </p:blipFill>
        <p:spPr>
          <a:xfrm>
            <a:off x="4971114" y="2887346"/>
            <a:ext cx="229882" cy="229882"/>
          </a:xfrm>
          <a:prstGeom prst="rect">
            <a:avLst/>
          </a:prstGeom>
        </p:spPr>
      </p:pic>
      <p:pic>
        <p:nvPicPr>
          <p:cNvPr id="20" name="Image 9" descr="preencoded.png"/>
          <p:cNvPicPr>
            <a:picLocks noChangeAspect="1"/>
          </p:cNvPicPr>
          <p:nvPr>
            <p:custDataLst>
              <p:tags r:id="rId15"/>
            </p:custDataLst>
          </p:nvPr>
        </p:nvPicPr>
        <p:blipFill>
          <a:blip r:embed="rId30">
            <a:alphaModFix amt="10000"/>
          </a:blip>
          <a:stretch>
            <a:fillRect/>
          </a:stretch>
        </p:blipFill>
        <p:spPr>
          <a:xfrm>
            <a:off x="4061233" y="3344875"/>
            <a:ext cx="596429" cy="182880"/>
          </a:xfrm>
          <a:prstGeom prst="rect">
            <a:avLst/>
          </a:prstGeom>
        </p:spPr>
      </p:pic>
      <p:pic>
        <p:nvPicPr>
          <p:cNvPr id="21" name="Image 10" descr="preencoded.png"/>
          <p:cNvPicPr>
            <a:picLocks noChangeAspect="1"/>
          </p:cNvPicPr>
          <p:nvPr>
            <p:custDataLst>
              <p:tags r:id="rId16"/>
            </p:custDataLst>
          </p:nvPr>
        </p:nvPicPr>
        <p:blipFill>
          <a:blip r:embed="rId29"/>
          <a:stretch>
            <a:fillRect/>
          </a:stretch>
        </p:blipFill>
        <p:spPr>
          <a:xfrm>
            <a:off x="4269733" y="2720509"/>
            <a:ext cx="229882" cy="229882"/>
          </a:xfrm>
          <a:prstGeom prst="rect">
            <a:avLst/>
          </a:prstGeom>
        </p:spPr>
      </p:pic>
      <p:pic>
        <p:nvPicPr>
          <p:cNvPr id="22" name="Image 11" descr="preencoded.png"/>
          <p:cNvPicPr>
            <a:picLocks noChangeAspect="1"/>
          </p:cNvPicPr>
          <p:nvPr>
            <p:custDataLst>
              <p:tags r:id="rId17"/>
            </p:custDataLst>
          </p:nvPr>
        </p:nvPicPr>
        <p:blipFill>
          <a:blip r:embed="rId31"/>
          <a:stretch>
            <a:fillRect/>
          </a:stretch>
        </p:blipFill>
        <p:spPr>
          <a:xfrm>
            <a:off x="3799507" y="2189258"/>
            <a:ext cx="251275" cy="251275"/>
          </a:xfrm>
          <a:prstGeom prst="rect">
            <a:avLst/>
          </a:prstGeom>
        </p:spPr>
      </p:pic>
      <p:pic>
        <p:nvPicPr>
          <p:cNvPr id="23" name="Image 12" descr="preencoded.png"/>
          <p:cNvPicPr>
            <a:picLocks noChangeAspect="1"/>
          </p:cNvPicPr>
          <p:nvPr>
            <p:custDataLst>
              <p:tags r:id="rId18"/>
            </p:custDataLst>
          </p:nvPr>
        </p:nvPicPr>
        <p:blipFill>
          <a:blip r:embed="rId32"/>
          <a:stretch>
            <a:fillRect/>
          </a:stretch>
        </p:blipFill>
        <p:spPr>
          <a:xfrm>
            <a:off x="4233157" y="1806542"/>
            <a:ext cx="182880" cy="1828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3029750"/>
            <a:ext cx="9144000" cy="182880"/>
          </a:xfrm>
          <a:prstGeom prst="rect">
            <a:avLst/>
          </a:prstGeom>
        </p:spPr>
      </p:pic>
      <p:pic>
        <p:nvPicPr>
          <p:cNvPr id="3" name="Image 1" descr="preencoded.png"/>
          <p:cNvPicPr>
            <a:picLocks noChangeAspect="1"/>
          </p:cNvPicPr>
          <p:nvPr/>
        </p:nvPicPr>
        <p:blipFill>
          <a:blip r:embed="rId5"/>
          <a:stretch>
            <a:fillRect/>
          </a:stretch>
        </p:blipFill>
        <p:spPr>
          <a:xfrm>
            <a:off x="535042" y="2125369"/>
            <a:ext cx="182880" cy="182880"/>
          </a:xfrm>
          <a:prstGeom prst="rect">
            <a:avLst/>
          </a:prstGeom>
        </p:spPr>
      </p:pic>
      <p:pic>
        <p:nvPicPr>
          <p:cNvPr id="4" name="Image 2" descr="preencoded.png"/>
          <p:cNvPicPr>
            <a:picLocks noChangeAspect="1"/>
          </p:cNvPicPr>
          <p:nvPr/>
        </p:nvPicPr>
        <p:blipFill>
          <a:blip r:embed="rId6"/>
          <a:stretch>
            <a:fillRect/>
          </a:stretch>
        </p:blipFill>
        <p:spPr>
          <a:xfrm>
            <a:off x="888519" y="2125369"/>
            <a:ext cx="182880" cy="182880"/>
          </a:xfrm>
          <a:prstGeom prst="rect">
            <a:avLst/>
          </a:prstGeom>
        </p:spPr>
      </p:pic>
      <p:pic>
        <p:nvPicPr>
          <p:cNvPr id="5" name="Image 3" descr="preencoded.png"/>
          <p:cNvPicPr>
            <a:picLocks noChangeAspect="1"/>
          </p:cNvPicPr>
          <p:nvPr/>
        </p:nvPicPr>
        <p:blipFill>
          <a:blip r:embed="rId7"/>
          <a:stretch>
            <a:fillRect/>
          </a:stretch>
        </p:blipFill>
        <p:spPr>
          <a:xfrm>
            <a:off x="1241997" y="2125369"/>
            <a:ext cx="182880" cy="182880"/>
          </a:xfrm>
          <a:prstGeom prst="rect">
            <a:avLst/>
          </a:prstGeom>
        </p:spPr>
      </p:pic>
      <p:sp>
        <p:nvSpPr>
          <p:cNvPr id="6" name="Text 0"/>
          <p:cNvSpPr/>
          <p:nvPr/>
        </p:nvSpPr>
        <p:spPr>
          <a:xfrm>
            <a:off x="535042" y="2389670"/>
            <a:ext cx="686595"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7" name="Text 1"/>
          <p:cNvSpPr/>
          <p:nvPr/>
        </p:nvSpPr>
        <p:spPr>
          <a:xfrm>
            <a:off x="1119151" y="2389670"/>
            <a:ext cx="6905698"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平台功能设计</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用户注册于管理</a:t>
            </a:r>
            <a:endParaRPr lang="en-US" sz="1500" dirty="0"/>
          </a:p>
        </p:txBody>
      </p:sp>
      <p:pic>
        <p:nvPicPr>
          <p:cNvPr id="3" name="Image 0" descr="preencoded.png"/>
          <p:cNvPicPr>
            <a:picLocks noChangeAspect="1"/>
          </p:cNvPicPr>
          <p:nvPr/>
        </p:nvPicPr>
        <p:blipFill>
          <a:blip r:embed="rId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6"/>
          <a:stretch>
            <a:fillRect/>
          </a:stretch>
        </p:blipFill>
        <p:spPr>
          <a:xfrm>
            <a:off x="1186041" y="270231"/>
            <a:ext cx="182880" cy="182880"/>
          </a:xfrm>
          <a:prstGeom prst="rect">
            <a:avLst/>
          </a:prstGeom>
        </p:spPr>
      </p:pic>
      <p:pic>
        <p:nvPicPr>
          <p:cNvPr id="6" name="Image 3" descr="preencoded.png"/>
          <p:cNvPicPr>
            <a:picLocks noChangeAspect="1"/>
          </p:cNvPicPr>
          <p:nvPr/>
        </p:nvPicPr>
        <p:blipFill>
          <a:blip r:embed="rId7"/>
          <a:stretch>
            <a:fillRect/>
          </a:stretch>
        </p:blipFill>
        <p:spPr>
          <a:xfrm>
            <a:off x="5510252" y="2264253"/>
            <a:ext cx="2689524" cy="445315"/>
          </a:xfrm>
          <a:prstGeom prst="rect">
            <a:avLst/>
          </a:prstGeom>
        </p:spPr>
      </p:pic>
      <p:pic>
        <p:nvPicPr>
          <p:cNvPr id="7" name="Image 4" descr="preencoded.png"/>
          <p:cNvPicPr>
            <a:picLocks noChangeAspect="1"/>
          </p:cNvPicPr>
          <p:nvPr/>
        </p:nvPicPr>
        <p:blipFill>
          <a:blip r:embed="rId8"/>
          <a:stretch>
            <a:fillRect/>
          </a:stretch>
        </p:blipFill>
        <p:spPr>
          <a:xfrm rot="-8100000">
            <a:off x="7748355" y="2055442"/>
            <a:ext cx="731520" cy="731520"/>
          </a:xfrm>
          <a:prstGeom prst="rect">
            <a:avLst/>
          </a:prstGeom>
        </p:spPr>
      </p:pic>
      <p:pic>
        <p:nvPicPr>
          <p:cNvPr id="8" name="Image 5" descr="preencoded.png"/>
          <p:cNvPicPr>
            <a:picLocks noChangeAspect="1"/>
          </p:cNvPicPr>
          <p:nvPr/>
        </p:nvPicPr>
        <p:blipFill>
          <a:blip r:embed="rId9"/>
          <a:stretch>
            <a:fillRect/>
          </a:stretch>
        </p:blipFill>
        <p:spPr>
          <a:xfrm>
            <a:off x="512622" y="1319563"/>
            <a:ext cx="7687154" cy="576734"/>
          </a:xfrm>
          <a:prstGeom prst="rect">
            <a:avLst/>
          </a:prstGeom>
        </p:spPr>
      </p:pic>
      <p:pic>
        <p:nvPicPr>
          <p:cNvPr id="9" name="Image 6" descr="preencoded.png"/>
          <p:cNvPicPr>
            <a:picLocks noChangeAspect="1"/>
          </p:cNvPicPr>
          <p:nvPr/>
        </p:nvPicPr>
        <p:blipFill>
          <a:blip r:embed="rId8"/>
          <a:stretch>
            <a:fillRect/>
          </a:stretch>
        </p:blipFill>
        <p:spPr>
          <a:xfrm rot="-8100000">
            <a:off x="7739211" y="1242170"/>
            <a:ext cx="731520" cy="731520"/>
          </a:xfrm>
          <a:prstGeom prst="rect">
            <a:avLst/>
          </a:prstGeom>
        </p:spPr>
      </p:pic>
      <p:pic>
        <p:nvPicPr>
          <p:cNvPr id="10" name="Image 7" descr="preencoded.png"/>
          <p:cNvPicPr>
            <a:picLocks noChangeAspect="1"/>
          </p:cNvPicPr>
          <p:nvPr/>
        </p:nvPicPr>
        <p:blipFill>
          <a:blip r:embed="rId10"/>
          <a:stretch>
            <a:fillRect/>
          </a:stretch>
        </p:blipFill>
        <p:spPr>
          <a:xfrm rot="-8100000">
            <a:off x="7730067" y="1610126"/>
            <a:ext cx="731520" cy="731520"/>
          </a:xfrm>
          <a:prstGeom prst="rect">
            <a:avLst/>
          </a:prstGeom>
        </p:spPr>
      </p:pic>
      <p:pic>
        <p:nvPicPr>
          <p:cNvPr id="11" name="Image 8" descr="preencoded.png"/>
          <p:cNvPicPr>
            <a:picLocks noChangeAspect="1"/>
          </p:cNvPicPr>
          <p:nvPr/>
        </p:nvPicPr>
        <p:blipFill>
          <a:blip r:embed="rId11"/>
          <a:stretch>
            <a:fillRect/>
          </a:stretch>
        </p:blipFill>
        <p:spPr>
          <a:xfrm>
            <a:off x="521766" y="1903939"/>
            <a:ext cx="2511105" cy="1682799"/>
          </a:xfrm>
          <a:prstGeom prst="rect">
            <a:avLst/>
          </a:prstGeom>
        </p:spPr>
      </p:pic>
      <p:pic>
        <p:nvPicPr>
          <p:cNvPr id="12" name="Image 9" descr="preencoded.png"/>
          <p:cNvPicPr>
            <a:picLocks noChangeAspect="1"/>
          </p:cNvPicPr>
          <p:nvPr/>
        </p:nvPicPr>
        <p:blipFill>
          <a:blip r:embed="rId12"/>
          <a:stretch>
            <a:fillRect/>
          </a:stretch>
        </p:blipFill>
        <p:spPr>
          <a:xfrm>
            <a:off x="3030749" y="2264253"/>
            <a:ext cx="2488647" cy="1682799"/>
          </a:xfrm>
          <a:prstGeom prst="rect">
            <a:avLst/>
          </a:prstGeom>
        </p:spPr>
      </p:pic>
      <p:pic>
        <p:nvPicPr>
          <p:cNvPr id="13" name="Image 10" descr="preencoded.png"/>
          <p:cNvPicPr>
            <a:picLocks noChangeAspect="1"/>
          </p:cNvPicPr>
          <p:nvPr/>
        </p:nvPicPr>
        <p:blipFill>
          <a:blip r:embed="rId13"/>
          <a:stretch>
            <a:fillRect/>
          </a:stretch>
        </p:blipFill>
        <p:spPr>
          <a:xfrm>
            <a:off x="5519396" y="2709569"/>
            <a:ext cx="2591353" cy="1682799"/>
          </a:xfrm>
          <a:prstGeom prst="rect">
            <a:avLst/>
          </a:prstGeom>
        </p:spPr>
      </p:pic>
      <p:sp>
        <p:nvSpPr>
          <p:cNvPr id="14" name="Text 1"/>
          <p:cNvSpPr/>
          <p:nvPr/>
        </p:nvSpPr>
        <p:spPr>
          <a:xfrm>
            <a:off x="602401" y="1406762"/>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用户注册流程</a:t>
            </a:r>
            <a:endParaRPr lang="en-US" sz="1500" dirty="0"/>
          </a:p>
        </p:txBody>
      </p:sp>
      <p:sp>
        <p:nvSpPr>
          <p:cNvPr id="15" name="Text 2"/>
          <p:cNvSpPr/>
          <p:nvPr/>
        </p:nvSpPr>
        <p:spPr>
          <a:xfrm>
            <a:off x="512622" y="1864695"/>
            <a:ext cx="2501961"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用户注册流程需要简洁明了，提供必要的信息输入框，如用户名、密码、邮箱等。通过手机验证码或邮箱验证增加账户安全性，确保每个用户的唯一性和真实性。</a:t>
            </a:r>
            <a:endParaRPr lang="en-US" sz="1500" dirty="0"/>
          </a:p>
        </p:txBody>
      </p:sp>
      <p:sp>
        <p:nvSpPr>
          <p:cNvPr id="16" name="Text 3"/>
          <p:cNvSpPr/>
          <p:nvPr/>
        </p:nvSpPr>
        <p:spPr>
          <a:xfrm>
            <a:off x="3017435" y="2264253"/>
            <a:ext cx="2501961"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用户权限管理是确保网站安全的重要环节。不同级别的用户拥有不同的操作权限，普通用户只能进行书籍浏览和发布，管理员则拥有审核、管理整个平台等最高权限。</a:t>
            </a:r>
            <a:endParaRPr lang="en-US" sz="1500" dirty="0"/>
          </a:p>
        </p:txBody>
      </p:sp>
      <p:sp>
        <p:nvSpPr>
          <p:cNvPr id="17" name="Text 4"/>
          <p:cNvSpPr/>
          <p:nvPr/>
        </p:nvSpPr>
        <p:spPr>
          <a:xfrm>
            <a:off x="5510252" y="2307233"/>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用户隐私保护</a:t>
            </a:r>
            <a:endParaRPr lang="en-US" sz="1500" dirty="0"/>
          </a:p>
        </p:txBody>
      </p:sp>
      <p:sp>
        <p:nvSpPr>
          <p:cNvPr id="18" name="Text 5"/>
          <p:cNvSpPr/>
          <p:nvPr/>
        </p:nvSpPr>
        <p:spPr>
          <a:xfrm>
            <a:off x="5519396" y="2709569"/>
            <a:ext cx="2501961" cy="1463040"/>
          </a:xfrm>
          <a:prstGeom prst="rect">
            <a:avLst/>
          </a:prstGeom>
          <a:noFill/>
        </p:spPr>
        <p:txBody>
          <a:bodyPr wrap="square" lIns="95250" tIns="95250" rIns="95250" bIns="95250" rtlCol="0" anchor="t">
            <a:spAutoFit/>
          </a:bodyPr>
          <a:lstStyle/>
          <a:p>
            <a:pPr marL="0" indent="0" algn="just">
              <a:lnSpc>
                <a:spcPct val="105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用户隐私保护是用户管理的核心内容之一。采用数据加密技术保护用户的个人信息和交易数据，防止数据泄露和非法访问。同时，制定严格的隐私政策，明确用户数据的收集、使用和保护措施。</a:t>
            </a:r>
            <a:endParaRPr lang="en-US" sz="1500" dirty="0"/>
          </a:p>
        </p:txBody>
      </p:sp>
      <p:pic>
        <p:nvPicPr>
          <p:cNvPr id="19" name="Image 11" descr="preencoded.png"/>
          <p:cNvPicPr>
            <a:picLocks noChangeAspect="1"/>
          </p:cNvPicPr>
          <p:nvPr/>
        </p:nvPicPr>
        <p:blipFill>
          <a:blip r:embed="rId14"/>
          <a:stretch>
            <a:fillRect/>
          </a:stretch>
        </p:blipFill>
        <p:spPr>
          <a:xfrm>
            <a:off x="3023727" y="1687519"/>
            <a:ext cx="5176049" cy="576734"/>
          </a:xfrm>
          <a:prstGeom prst="rect">
            <a:avLst/>
          </a:prstGeom>
        </p:spPr>
      </p:pic>
      <p:sp>
        <p:nvSpPr>
          <p:cNvPr id="20" name="Text 6"/>
          <p:cNvSpPr/>
          <p:nvPr/>
        </p:nvSpPr>
        <p:spPr>
          <a:xfrm>
            <a:off x="3014583" y="1774718"/>
            <a:ext cx="2430470" cy="40233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用户权限管理</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书籍发布与管理</a:t>
            </a:r>
            <a:endParaRPr lang="en-US" sz="1500" dirty="0"/>
          </a:p>
        </p:txBody>
      </p:sp>
      <p:pic>
        <p:nvPicPr>
          <p:cNvPr id="3" name="Image 0" descr="preencoded.png"/>
          <p:cNvPicPr>
            <a:picLocks noChangeAspect="1"/>
          </p:cNvPicPr>
          <p:nvPr/>
        </p:nvPicPr>
        <p:blipFill>
          <a:blip r:embed="rId16"/>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17"/>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18"/>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19"/>
          <a:stretch>
            <a:fillRect/>
          </a:stretch>
        </p:blipFill>
        <p:spPr>
          <a:xfrm>
            <a:off x="3708121" y="1629673"/>
            <a:ext cx="837373" cy="1083660"/>
          </a:xfrm>
          <a:prstGeom prst="rect">
            <a:avLst/>
          </a:prstGeom>
        </p:spPr>
      </p:pic>
      <p:pic>
        <p:nvPicPr>
          <p:cNvPr id="7" name="Image 4" descr="preencoded.png"/>
          <p:cNvPicPr>
            <a:picLocks noChangeAspect="1"/>
          </p:cNvPicPr>
          <p:nvPr>
            <p:custDataLst>
              <p:tags r:id="rId2"/>
            </p:custDataLst>
          </p:nvPr>
        </p:nvPicPr>
        <p:blipFill>
          <a:blip r:embed="rId20"/>
          <a:stretch>
            <a:fillRect/>
          </a:stretch>
        </p:blipFill>
        <p:spPr>
          <a:xfrm flipH="1">
            <a:off x="4598506" y="1629673"/>
            <a:ext cx="837373" cy="1083660"/>
          </a:xfrm>
          <a:prstGeom prst="rect">
            <a:avLst/>
          </a:prstGeom>
        </p:spPr>
      </p:pic>
      <p:pic>
        <p:nvPicPr>
          <p:cNvPr id="8" name="Image 5" descr="preencoded.png"/>
          <p:cNvPicPr>
            <a:picLocks noChangeAspect="1"/>
          </p:cNvPicPr>
          <p:nvPr>
            <p:custDataLst>
              <p:tags r:id="rId3"/>
            </p:custDataLst>
          </p:nvPr>
        </p:nvPicPr>
        <p:blipFill>
          <a:blip r:embed="rId20"/>
          <a:stretch>
            <a:fillRect/>
          </a:stretch>
        </p:blipFill>
        <p:spPr>
          <a:xfrm flipV="1">
            <a:off x="3708121" y="2356625"/>
            <a:ext cx="837373" cy="1083660"/>
          </a:xfrm>
          <a:prstGeom prst="rect">
            <a:avLst/>
          </a:prstGeom>
        </p:spPr>
      </p:pic>
      <p:pic>
        <p:nvPicPr>
          <p:cNvPr id="9" name="Image 6" descr="preencoded.png"/>
          <p:cNvPicPr>
            <a:picLocks noChangeAspect="1"/>
          </p:cNvPicPr>
          <p:nvPr>
            <p:custDataLst>
              <p:tags r:id="rId4"/>
            </p:custDataLst>
          </p:nvPr>
        </p:nvPicPr>
        <p:blipFill>
          <a:blip r:embed="rId19"/>
          <a:stretch>
            <a:fillRect/>
          </a:stretch>
        </p:blipFill>
        <p:spPr>
          <a:xfrm flipH="1" flipV="1">
            <a:off x="4598506" y="2356625"/>
            <a:ext cx="837373" cy="1083660"/>
          </a:xfrm>
          <a:prstGeom prst="rect">
            <a:avLst/>
          </a:prstGeom>
        </p:spPr>
      </p:pic>
      <p:sp>
        <p:nvSpPr>
          <p:cNvPr id="10" name="Text 1"/>
          <p:cNvSpPr/>
          <p:nvPr>
            <p:custDataLst>
              <p:tags r:id="rId5"/>
            </p:custDataLst>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书籍发布流程</a:t>
            </a:r>
            <a:endParaRPr lang="en-US" sz="1500" dirty="0"/>
          </a:p>
        </p:txBody>
      </p:sp>
      <p:sp>
        <p:nvSpPr>
          <p:cNvPr id="11" name="Text 2"/>
          <p:cNvSpPr/>
          <p:nvPr>
            <p:custDataLst>
              <p:tags r:id="rId6"/>
            </p:custDataLst>
          </p:nvPr>
        </p:nvSpPr>
        <p:spPr>
          <a:xfrm>
            <a:off x="642434" y="1425550"/>
            <a:ext cx="297180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书籍发布流程包括用户注册、书籍信息填写和平台审核三个步骤。用户需先注册并登录平台，然后填写书籍详细信息，包括书名、作者、ISBN等，最后提交审核。通过审核后，书籍方可在平台上发布，供用户购买和交易。</a:t>
            </a:r>
            <a:endParaRPr lang="en-US" sz="1500" dirty="0"/>
          </a:p>
        </p:txBody>
      </p:sp>
      <p:sp>
        <p:nvSpPr>
          <p:cNvPr id="12" name="Text 3"/>
          <p:cNvSpPr/>
          <p:nvPr>
            <p:custDataLst>
              <p:tags r:id="rId7"/>
            </p:custDataLst>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4083DD"/>
                </a:solidFill>
                <a:latin typeface="微软雅黑" panose="020B0503020204020204" pitchFamily="34" charset="-122"/>
                <a:ea typeface="微软雅黑" panose="020B0503020204020204" pitchFamily="34" charset="-122"/>
                <a:cs typeface="微软雅黑" panose="020B0503020204020204" pitchFamily="34" charset="-120"/>
              </a:rPr>
              <a:t>书籍分类管理</a:t>
            </a:r>
            <a:endParaRPr lang="en-US" sz="1500" dirty="0"/>
          </a:p>
        </p:txBody>
      </p:sp>
      <p:sp>
        <p:nvSpPr>
          <p:cNvPr id="13" name="Text 4"/>
          <p:cNvSpPr/>
          <p:nvPr>
            <p:custDataLst>
              <p:tags r:id="rId8"/>
            </p:custDataLst>
          </p:nvPr>
        </p:nvSpPr>
        <p:spPr>
          <a:xfrm>
            <a:off x="5535727" y="1425550"/>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书籍分类管理是确保用户能够便捷地找到所需书籍的重要环节。系统应提供多维度分类方式，如按学科、年份、出版社等进行分类，同时支持用户自定义标签，提高书籍的曝光率和检索效率。</a:t>
            </a:r>
            <a:endParaRPr lang="en-US" sz="1500" dirty="0"/>
          </a:p>
        </p:txBody>
      </p:sp>
      <p:sp>
        <p:nvSpPr>
          <p:cNvPr id="14" name="Text 5"/>
          <p:cNvSpPr/>
          <p:nvPr>
            <p:custDataLst>
              <p:tags r:id="rId9"/>
            </p:custDataLst>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4083DD"/>
                </a:solidFill>
                <a:latin typeface="微软雅黑" panose="020B0503020204020204" pitchFamily="34" charset="-122"/>
                <a:ea typeface="微软雅黑" panose="020B0503020204020204" pitchFamily="34" charset="-122"/>
                <a:cs typeface="微软雅黑" panose="020B0503020204020204" pitchFamily="34" charset="-120"/>
              </a:rPr>
              <a:t>库存与定价策略</a:t>
            </a:r>
            <a:endParaRPr lang="en-US" sz="1500" dirty="0"/>
          </a:p>
        </p:txBody>
      </p:sp>
      <p:sp>
        <p:nvSpPr>
          <p:cNvPr id="15" name="Text 6"/>
          <p:cNvSpPr/>
          <p:nvPr>
            <p:custDataLst>
              <p:tags r:id="rId10"/>
            </p:custDataLst>
          </p:nvPr>
        </p:nvSpPr>
        <p:spPr>
          <a:xfrm>
            <a:off x="642434" y="3202229"/>
            <a:ext cx="297180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合理设置书籍库存和定价策略是保障交易顺利进行的关键。网站需要根据市场需求和供应情况动态调整库存，同时采用合理的定价策略，如打折促销、满减优惠等，以吸引更多用户参与交易。</a:t>
            </a:r>
            <a:endParaRPr lang="en-US" sz="1500" dirty="0"/>
          </a:p>
        </p:txBody>
      </p:sp>
      <p:sp>
        <p:nvSpPr>
          <p:cNvPr id="16" name="Text 7"/>
          <p:cNvSpPr/>
          <p:nvPr>
            <p:custDataLst>
              <p:tags r:id="rId11"/>
            </p:custDataLst>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用户评价与反馈机制</a:t>
            </a:r>
            <a:endParaRPr lang="en-US" sz="1500" dirty="0"/>
          </a:p>
        </p:txBody>
      </p:sp>
      <p:sp>
        <p:nvSpPr>
          <p:cNvPr id="17" name="Text 8"/>
          <p:cNvSpPr/>
          <p:nvPr>
            <p:custDataLst>
              <p:tags r:id="rId12"/>
            </p:custDataLst>
          </p:nvPr>
        </p:nvSpPr>
        <p:spPr>
          <a:xfrm>
            <a:off x="5535727"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用户评价与反馈机制是提升平台服务质量和信任度的重要手段。每笔交易完成后，用户可以对书籍进行评价，分享使用感受和体验。平台应建立完善的用户反馈处理机制，及时解决用户问题，不断优化平台服务。</a:t>
            </a:r>
            <a:endParaRPr lang="en-US" sz="15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交易流程与支付方式</a:t>
            </a:r>
            <a:endParaRPr lang="en-US" sz="1500" dirty="0"/>
          </a:p>
        </p:txBody>
      </p:sp>
      <p:pic>
        <p:nvPicPr>
          <p:cNvPr id="3" name="Image 0" descr="preencoded.png"/>
          <p:cNvPicPr>
            <a:picLocks noChangeAspect="1"/>
          </p:cNvPicPr>
          <p:nvPr/>
        </p:nvPicPr>
        <p:blipFill>
          <a:blip r:embed="rId3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3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36"/>
          <a:stretch>
            <a:fillRect/>
          </a:stretch>
        </p:blipFill>
        <p:spPr>
          <a:xfrm>
            <a:off x="1186041" y="270231"/>
            <a:ext cx="182880" cy="182880"/>
          </a:xfrm>
          <a:prstGeom prst="rect">
            <a:avLst/>
          </a:prstGeom>
        </p:spPr>
      </p:pic>
      <p:sp>
        <p:nvSpPr>
          <p:cNvPr id="6" name="Text 1"/>
          <p:cNvSpPr/>
          <p:nvPr>
            <p:custDataLst>
              <p:tags r:id="rId1"/>
            </p:custDataLst>
          </p:nvPr>
        </p:nvSpPr>
        <p:spPr>
          <a:xfrm>
            <a:off x="502863" y="3220517"/>
            <a:ext cx="2522830" cy="1482725"/>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买家在挑选到合适的书籍后，会进入确认订单环节。系统会显示书籍详情、价格及预计送达时间等信息，买家可以在此阶段进行最终确认。确认无误后，买家选择支付方式，如支付宝、微信支付或银行转账，完成交易。</a:t>
            </a:r>
            <a:endParaRPr lang="en-US" sz="1200" dirty="0"/>
          </a:p>
        </p:txBody>
      </p:sp>
      <p:sp>
        <p:nvSpPr>
          <p:cNvPr id="7" name="Text 2"/>
          <p:cNvSpPr/>
          <p:nvPr>
            <p:custDataLst>
              <p:tags r:id="rId2"/>
            </p:custDataLst>
          </p:nvPr>
        </p:nvSpPr>
        <p:spPr>
          <a:xfrm>
            <a:off x="3312757" y="3220697"/>
            <a:ext cx="2522830" cy="1482725"/>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支付完成后，平台将根据买家的选择安排物流。可选平邮、快递或自取等方式，确保书籍安全、迅速地送达买家手中。为保障交易体验，平台承诺付款后24小时内发货，并实时跟踪物流状态，提供透明的配送信息。</a:t>
            </a:r>
            <a:endParaRPr lang="en-US" sz="1200" dirty="0"/>
          </a:p>
        </p:txBody>
      </p:sp>
      <p:sp>
        <p:nvSpPr>
          <p:cNvPr id="8" name="Text 3"/>
          <p:cNvSpPr/>
          <p:nvPr>
            <p:custDataLst>
              <p:tags r:id="rId3"/>
            </p:custDataLst>
          </p:nvPr>
        </p:nvSpPr>
        <p:spPr>
          <a:xfrm>
            <a:off x="6071618" y="3220441"/>
            <a:ext cx="2522830" cy="12979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交易完成后，买家可对书籍和卖家服务进行评价。评价系统有助于提升整个平台的服务质量，同时也为其他用户提供参考。此外，平台还提供售后服务，如退换货政策，确保用户的权益得到保护。</a:t>
            </a:r>
            <a:endParaRPr lang="en-US" sz="1200" dirty="0"/>
          </a:p>
        </p:txBody>
      </p:sp>
      <p:pic>
        <p:nvPicPr>
          <p:cNvPr id="9" name="Image 3" descr="preencoded.png"/>
          <p:cNvPicPr>
            <a:picLocks noChangeAspect="1"/>
          </p:cNvPicPr>
          <p:nvPr>
            <p:custDataLst>
              <p:tags r:id="rId4"/>
            </p:custDataLst>
          </p:nvPr>
        </p:nvPicPr>
        <p:blipFill>
          <a:blip r:embed="rId37"/>
          <a:stretch>
            <a:fillRect/>
          </a:stretch>
        </p:blipFill>
        <p:spPr>
          <a:xfrm>
            <a:off x="978351" y="2782041"/>
            <a:ext cx="2031797" cy="438912"/>
          </a:xfrm>
          <a:prstGeom prst="rect">
            <a:avLst/>
          </a:prstGeom>
        </p:spPr>
      </p:pic>
      <p:pic>
        <p:nvPicPr>
          <p:cNvPr id="10" name="Image 4" descr="preencoded.png"/>
          <p:cNvPicPr>
            <a:picLocks noChangeAspect="1"/>
          </p:cNvPicPr>
          <p:nvPr>
            <p:custDataLst>
              <p:tags r:id="rId5"/>
            </p:custDataLst>
          </p:nvPr>
        </p:nvPicPr>
        <p:blipFill>
          <a:blip r:embed="rId38"/>
          <a:stretch>
            <a:fillRect/>
          </a:stretch>
        </p:blipFill>
        <p:spPr>
          <a:xfrm rot="-10800000">
            <a:off x="2647195" y="2781529"/>
            <a:ext cx="544982" cy="438912"/>
          </a:xfrm>
          <a:prstGeom prst="rect">
            <a:avLst/>
          </a:prstGeom>
        </p:spPr>
      </p:pic>
      <p:sp>
        <p:nvSpPr>
          <p:cNvPr id="11" name="Text 4"/>
          <p:cNvSpPr/>
          <p:nvPr>
            <p:custDataLst>
              <p:tags r:id="rId6"/>
            </p:custDataLst>
          </p:nvPr>
        </p:nvSpPr>
        <p:spPr>
          <a:xfrm>
            <a:off x="977975" y="2772641"/>
            <a:ext cx="2087791"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确认订单与支付</a:t>
            </a:r>
            <a:endParaRPr lang="en-US" sz="1500" dirty="0"/>
          </a:p>
        </p:txBody>
      </p:sp>
      <p:pic>
        <p:nvPicPr>
          <p:cNvPr id="12" name="Image 5" descr="preencoded.png"/>
          <p:cNvPicPr>
            <a:picLocks noChangeAspect="1"/>
          </p:cNvPicPr>
          <p:nvPr>
            <p:custDataLst>
              <p:tags r:id="rId7"/>
            </p:custDataLst>
          </p:nvPr>
        </p:nvPicPr>
        <p:blipFill>
          <a:blip r:embed="rId39"/>
          <a:stretch>
            <a:fillRect/>
          </a:stretch>
        </p:blipFill>
        <p:spPr>
          <a:xfrm>
            <a:off x="494441" y="2781785"/>
            <a:ext cx="438912" cy="438912"/>
          </a:xfrm>
          <a:prstGeom prst="rect">
            <a:avLst/>
          </a:prstGeom>
        </p:spPr>
      </p:pic>
      <p:sp>
        <p:nvSpPr>
          <p:cNvPr id="13" name="Text 5"/>
          <p:cNvSpPr/>
          <p:nvPr>
            <p:custDataLst>
              <p:tags r:id="rId8"/>
            </p:custDataLst>
          </p:nvPr>
        </p:nvSpPr>
        <p:spPr>
          <a:xfrm>
            <a:off x="376667" y="2790929"/>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pic>
        <p:nvPicPr>
          <p:cNvPr id="14" name="Image 6" descr="preencoded.png"/>
          <p:cNvPicPr>
            <a:picLocks noChangeAspect="1"/>
          </p:cNvPicPr>
          <p:nvPr>
            <p:custDataLst>
              <p:tags r:id="rId9"/>
            </p:custDataLst>
          </p:nvPr>
        </p:nvPicPr>
        <p:blipFill>
          <a:blip r:embed="rId37"/>
          <a:stretch>
            <a:fillRect/>
          </a:stretch>
        </p:blipFill>
        <p:spPr>
          <a:xfrm>
            <a:off x="3785374" y="2781529"/>
            <a:ext cx="2031797" cy="438912"/>
          </a:xfrm>
          <a:prstGeom prst="rect">
            <a:avLst/>
          </a:prstGeom>
        </p:spPr>
      </p:pic>
      <p:pic>
        <p:nvPicPr>
          <p:cNvPr id="15" name="Image 7" descr="preencoded.png"/>
          <p:cNvPicPr>
            <a:picLocks noChangeAspect="1"/>
          </p:cNvPicPr>
          <p:nvPr>
            <p:custDataLst>
              <p:tags r:id="rId10"/>
            </p:custDataLst>
          </p:nvPr>
        </p:nvPicPr>
        <p:blipFill>
          <a:blip r:embed="rId38"/>
          <a:stretch>
            <a:fillRect/>
          </a:stretch>
        </p:blipFill>
        <p:spPr>
          <a:xfrm rot="-10800000">
            <a:off x="5454217" y="2781018"/>
            <a:ext cx="544982" cy="438912"/>
          </a:xfrm>
          <a:prstGeom prst="rect">
            <a:avLst/>
          </a:prstGeom>
        </p:spPr>
      </p:pic>
      <p:pic>
        <p:nvPicPr>
          <p:cNvPr id="16" name="Image 8" descr="preencoded.png"/>
          <p:cNvPicPr>
            <a:picLocks noChangeAspect="1"/>
          </p:cNvPicPr>
          <p:nvPr>
            <p:custDataLst>
              <p:tags r:id="rId11"/>
            </p:custDataLst>
          </p:nvPr>
        </p:nvPicPr>
        <p:blipFill>
          <a:blip r:embed="rId39"/>
          <a:stretch>
            <a:fillRect/>
          </a:stretch>
        </p:blipFill>
        <p:spPr>
          <a:xfrm>
            <a:off x="3301464" y="2781274"/>
            <a:ext cx="438912" cy="438912"/>
          </a:xfrm>
          <a:prstGeom prst="rect">
            <a:avLst/>
          </a:prstGeom>
        </p:spPr>
      </p:pic>
      <p:sp>
        <p:nvSpPr>
          <p:cNvPr id="17" name="Text 6"/>
          <p:cNvSpPr/>
          <p:nvPr>
            <p:custDataLst>
              <p:tags r:id="rId12"/>
            </p:custDataLst>
          </p:nvPr>
        </p:nvSpPr>
        <p:spPr>
          <a:xfrm>
            <a:off x="3183690" y="2790418"/>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pic>
        <p:nvPicPr>
          <p:cNvPr id="18" name="Image 9" descr="preencoded.png"/>
          <p:cNvPicPr>
            <a:picLocks noChangeAspect="1"/>
          </p:cNvPicPr>
          <p:nvPr>
            <p:custDataLst>
              <p:tags r:id="rId13"/>
            </p:custDataLst>
          </p:nvPr>
        </p:nvPicPr>
        <p:blipFill>
          <a:blip r:embed="rId37"/>
          <a:stretch>
            <a:fillRect/>
          </a:stretch>
        </p:blipFill>
        <p:spPr>
          <a:xfrm>
            <a:off x="6553506" y="2781529"/>
            <a:ext cx="2031797" cy="438912"/>
          </a:xfrm>
          <a:prstGeom prst="rect">
            <a:avLst/>
          </a:prstGeom>
        </p:spPr>
      </p:pic>
      <p:pic>
        <p:nvPicPr>
          <p:cNvPr id="19" name="Image 10" descr="preencoded.png"/>
          <p:cNvPicPr>
            <a:picLocks noChangeAspect="1"/>
          </p:cNvPicPr>
          <p:nvPr>
            <p:custDataLst>
              <p:tags r:id="rId14"/>
            </p:custDataLst>
          </p:nvPr>
        </p:nvPicPr>
        <p:blipFill>
          <a:blip r:embed="rId38"/>
          <a:stretch>
            <a:fillRect/>
          </a:stretch>
        </p:blipFill>
        <p:spPr>
          <a:xfrm rot="-10800000">
            <a:off x="8222350" y="2781018"/>
            <a:ext cx="544982" cy="438912"/>
          </a:xfrm>
          <a:prstGeom prst="rect">
            <a:avLst/>
          </a:prstGeom>
        </p:spPr>
      </p:pic>
      <p:pic>
        <p:nvPicPr>
          <p:cNvPr id="20" name="Image 11" descr="preencoded.png"/>
          <p:cNvPicPr>
            <a:picLocks noChangeAspect="1"/>
          </p:cNvPicPr>
          <p:nvPr>
            <p:custDataLst>
              <p:tags r:id="rId15"/>
            </p:custDataLst>
          </p:nvPr>
        </p:nvPicPr>
        <p:blipFill>
          <a:blip r:embed="rId39"/>
          <a:stretch>
            <a:fillRect/>
          </a:stretch>
        </p:blipFill>
        <p:spPr>
          <a:xfrm>
            <a:off x="6069596" y="2781274"/>
            <a:ext cx="438912" cy="438912"/>
          </a:xfrm>
          <a:prstGeom prst="rect">
            <a:avLst/>
          </a:prstGeom>
        </p:spPr>
      </p:pic>
      <p:sp>
        <p:nvSpPr>
          <p:cNvPr id="21" name="Text 7"/>
          <p:cNvSpPr/>
          <p:nvPr>
            <p:custDataLst>
              <p:tags r:id="rId16"/>
            </p:custDataLst>
          </p:nvPr>
        </p:nvSpPr>
        <p:spPr>
          <a:xfrm>
            <a:off x="5951823" y="2790418"/>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2" name="Text 8"/>
          <p:cNvSpPr/>
          <p:nvPr>
            <p:custDataLst>
              <p:tags r:id="rId17"/>
            </p:custDataLst>
          </p:nvPr>
        </p:nvSpPr>
        <p:spPr>
          <a:xfrm>
            <a:off x="3792676" y="2772385"/>
            <a:ext cx="2087575"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物流与配送</a:t>
            </a:r>
            <a:endParaRPr lang="en-US" sz="1500" dirty="0"/>
          </a:p>
        </p:txBody>
      </p:sp>
      <p:sp>
        <p:nvSpPr>
          <p:cNvPr id="23" name="Text 9"/>
          <p:cNvSpPr/>
          <p:nvPr>
            <p:custDataLst>
              <p:tags r:id="rId18"/>
            </p:custDataLst>
          </p:nvPr>
        </p:nvSpPr>
        <p:spPr>
          <a:xfrm>
            <a:off x="6553506" y="2771874"/>
            <a:ext cx="2087575"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评价与售后</a:t>
            </a:r>
            <a:endParaRPr lang="en-US" sz="1500" dirty="0"/>
          </a:p>
        </p:txBody>
      </p:sp>
      <p:sp>
        <p:nvSpPr>
          <p:cNvPr id="24" name="Text 10"/>
          <p:cNvSpPr/>
          <p:nvPr>
            <p:custDataLst>
              <p:tags r:id="rId19"/>
            </p:custDataLst>
          </p:nvPr>
        </p:nvSpPr>
        <p:spPr>
          <a:xfrm>
            <a:off x="1773689" y="1453896"/>
            <a:ext cx="2522830" cy="12979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用户需要首先注册并登录平台，然后选择发布书籍信息。在此过程中，用户需填写书籍的详细信息，如书名、作者、ISBN、出版年份及价格等。这些信息将帮助买家了解书籍的状况和价值，提高交易效率。</a:t>
            </a:r>
          </a:p>
        </p:txBody>
      </p:sp>
      <p:sp>
        <p:nvSpPr>
          <p:cNvPr id="25" name="Text 11"/>
          <p:cNvSpPr/>
          <p:nvPr>
            <p:custDataLst>
              <p:tags r:id="rId20"/>
            </p:custDataLst>
          </p:nvPr>
        </p:nvSpPr>
        <p:spPr>
          <a:xfrm>
            <a:off x="4789805" y="1454150"/>
            <a:ext cx="2815590" cy="12979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买家可以通过搜索功能或分类浏览来查找自己需要的书籍。平台提供多种筛选条件，如价格区间、出版年份、作者等，便于用户精准定位所需书籍。同时，平台展示书籍的详细信息和卖家信誉，增加交易透明度。</a:t>
            </a:r>
            <a:endParaRPr lang="en-US" sz="1200" dirty="0"/>
          </a:p>
        </p:txBody>
      </p:sp>
      <p:pic>
        <p:nvPicPr>
          <p:cNvPr id="26" name="Image 12" descr="preencoded.png"/>
          <p:cNvPicPr>
            <a:picLocks noChangeAspect="1"/>
          </p:cNvPicPr>
          <p:nvPr>
            <p:custDataLst>
              <p:tags r:id="rId21"/>
            </p:custDataLst>
          </p:nvPr>
        </p:nvPicPr>
        <p:blipFill>
          <a:blip r:embed="rId37"/>
          <a:stretch>
            <a:fillRect/>
          </a:stretch>
        </p:blipFill>
        <p:spPr>
          <a:xfrm>
            <a:off x="2257836" y="1014638"/>
            <a:ext cx="2031797" cy="438912"/>
          </a:xfrm>
          <a:prstGeom prst="rect">
            <a:avLst/>
          </a:prstGeom>
        </p:spPr>
      </p:pic>
      <p:pic>
        <p:nvPicPr>
          <p:cNvPr id="27" name="Image 13" descr="preencoded.png"/>
          <p:cNvPicPr>
            <a:picLocks noChangeAspect="1"/>
          </p:cNvPicPr>
          <p:nvPr>
            <p:custDataLst>
              <p:tags r:id="rId22"/>
            </p:custDataLst>
          </p:nvPr>
        </p:nvPicPr>
        <p:blipFill>
          <a:blip r:embed="rId38"/>
          <a:stretch>
            <a:fillRect/>
          </a:stretch>
        </p:blipFill>
        <p:spPr>
          <a:xfrm rot="-10800000">
            <a:off x="3926680" y="1014126"/>
            <a:ext cx="544982" cy="438912"/>
          </a:xfrm>
          <a:prstGeom prst="rect">
            <a:avLst/>
          </a:prstGeom>
        </p:spPr>
      </p:pic>
      <p:pic>
        <p:nvPicPr>
          <p:cNvPr id="28" name="Image 14" descr="preencoded.png"/>
          <p:cNvPicPr>
            <a:picLocks noChangeAspect="1"/>
          </p:cNvPicPr>
          <p:nvPr>
            <p:custDataLst>
              <p:tags r:id="rId23"/>
            </p:custDataLst>
          </p:nvPr>
        </p:nvPicPr>
        <p:blipFill>
          <a:blip r:embed="rId39"/>
          <a:stretch>
            <a:fillRect/>
          </a:stretch>
        </p:blipFill>
        <p:spPr>
          <a:xfrm>
            <a:off x="1773926" y="1014382"/>
            <a:ext cx="438912" cy="438912"/>
          </a:xfrm>
          <a:prstGeom prst="rect">
            <a:avLst/>
          </a:prstGeom>
        </p:spPr>
      </p:pic>
      <p:sp>
        <p:nvSpPr>
          <p:cNvPr id="29" name="Text 12"/>
          <p:cNvSpPr/>
          <p:nvPr>
            <p:custDataLst>
              <p:tags r:id="rId24"/>
            </p:custDataLst>
          </p:nvPr>
        </p:nvSpPr>
        <p:spPr>
          <a:xfrm>
            <a:off x="1656153" y="1023526"/>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30" name="Image 15" descr="preencoded.png"/>
          <p:cNvPicPr>
            <a:picLocks noChangeAspect="1"/>
          </p:cNvPicPr>
          <p:nvPr>
            <p:custDataLst>
              <p:tags r:id="rId25"/>
            </p:custDataLst>
          </p:nvPr>
        </p:nvPicPr>
        <p:blipFill>
          <a:blip r:embed="rId37"/>
          <a:stretch>
            <a:fillRect/>
          </a:stretch>
        </p:blipFill>
        <p:spPr>
          <a:xfrm>
            <a:off x="5274021" y="1014984"/>
            <a:ext cx="2031797" cy="438912"/>
          </a:xfrm>
          <a:prstGeom prst="rect">
            <a:avLst/>
          </a:prstGeom>
        </p:spPr>
      </p:pic>
      <p:pic>
        <p:nvPicPr>
          <p:cNvPr id="31" name="Image 16" descr="preencoded.png"/>
          <p:cNvPicPr>
            <a:picLocks noChangeAspect="1"/>
          </p:cNvPicPr>
          <p:nvPr>
            <p:custDataLst>
              <p:tags r:id="rId26"/>
            </p:custDataLst>
          </p:nvPr>
        </p:nvPicPr>
        <p:blipFill>
          <a:blip r:embed="rId38"/>
          <a:stretch>
            <a:fillRect/>
          </a:stretch>
        </p:blipFill>
        <p:spPr>
          <a:xfrm rot="-10800000">
            <a:off x="6942865" y="1014472"/>
            <a:ext cx="544982" cy="438912"/>
          </a:xfrm>
          <a:prstGeom prst="rect">
            <a:avLst/>
          </a:prstGeom>
        </p:spPr>
      </p:pic>
      <p:pic>
        <p:nvPicPr>
          <p:cNvPr id="32" name="Image 17" descr="preencoded.png"/>
          <p:cNvPicPr>
            <a:picLocks noChangeAspect="1"/>
          </p:cNvPicPr>
          <p:nvPr>
            <p:custDataLst>
              <p:tags r:id="rId27"/>
            </p:custDataLst>
          </p:nvPr>
        </p:nvPicPr>
        <p:blipFill>
          <a:blip r:embed="rId39"/>
          <a:stretch>
            <a:fillRect/>
          </a:stretch>
        </p:blipFill>
        <p:spPr>
          <a:xfrm>
            <a:off x="4790111" y="1014728"/>
            <a:ext cx="438912" cy="438912"/>
          </a:xfrm>
          <a:prstGeom prst="rect">
            <a:avLst/>
          </a:prstGeom>
        </p:spPr>
      </p:pic>
      <p:sp>
        <p:nvSpPr>
          <p:cNvPr id="33" name="Text 13"/>
          <p:cNvSpPr/>
          <p:nvPr>
            <p:custDataLst>
              <p:tags r:id="rId28"/>
            </p:custDataLst>
          </p:nvPr>
        </p:nvSpPr>
        <p:spPr>
          <a:xfrm>
            <a:off x="4672337" y="1023872"/>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34" name="Text 14"/>
          <p:cNvSpPr/>
          <p:nvPr>
            <p:custDataLst>
              <p:tags r:id="rId29"/>
            </p:custDataLst>
          </p:nvPr>
        </p:nvSpPr>
        <p:spPr>
          <a:xfrm>
            <a:off x="2267865" y="996696"/>
            <a:ext cx="2087575"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发布书籍信息</a:t>
            </a:r>
            <a:endParaRPr lang="en-US" sz="1500" dirty="0"/>
          </a:p>
        </p:txBody>
      </p:sp>
      <p:sp>
        <p:nvSpPr>
          <p:cNvPr id="35" name="Text 15"/>
          <p:cNvSpPr/>
          <p:nvPr>
            <p:custDataLst>
              <p:tags r:id="rId30"/>
            </p:custDataLst>
          </p:nvPr>
        </p:nvSpPr>
        <p:spPr>
          <a:xfrm>
            <a:off x="5280929" y="1005840"/>
            <a:ext cx="2087575"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查询与选择书籍</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3029750"/>
            <a:ext cx="9144000" cy="182880"/>
          </a:xfrm>
          <a:prstGeom prst="rect">
            <a:avLst/>
          </a:prstGeom>
        </p:spPr>
      </p:pic>
      <p:pic>
        <p:nvPicPr>
          <p:cNvPr id="3" name="Image 1" descr="preencoded.png"/>
          <p:cNvPicPr>
            <a:picLocks noChangeAspect="1"/>
          </p:cNvPicPr>
          <p:nvPr/>
        </p:nvPicPr>
        <p:blipFill>
          <a:blip r:embed="rId5"/>
          <a:stretch>
            <a:fillRect/>
          </a:stretch>
        </p:blipFill>
        <p:spPr>
          <a:xfrm>
            <a:off x="535042" y="2125369"/>
            <a:ext cx="182880" cy="182880"/>
          </a:xfrm>
          <a:prstGeom prst="rect">
            <a:avLst/>
          </a:prstGeom>
        </p:spPr>
      </p:pic>
      <p:pic>
        <p:nvPicPr>
          <p:cNvPr id="4" name="Image 2" descr="preencoded.png"/>
          <p:cNvPicPr>
            <a:picLocks noChangeAspect="1"/>
          </p:cNvPicPr>
          <p:nvPr/>
        </p:nvPicPr>
        <p:blipFill>
          <a:blip r:embed="rId6"/>
          <a:stretch>
            <a:fillRect/>
          </a:stretch>
        </p:blipFill>
        <p:spPr>
          <a:xfrm>
            <a:off x="888519" y="2125369"/>
            <a:ext cx="182880" cy="182880"/>
          </a:xfrm>
          <a:prstGeom prst="rect">
            <a:avLst/>
          </a:prstGeom>
        </p:spPr>
      </p:pic>
      <p:pic>
        <p:nvPicPr>
          <p:cNvPr id="5" name="Image 3" descr="preencoded.png"/>
          <p:cNvPicPr>
            <a:picLocks noChangeAspect="1"/>
          </p:cNvPicPr>
          <p:nvPr/>
        </p:nvPicPr>
        <p:blipFill>
          <a:blip r:embed="rId7"/>
          <a:stretch>
            <a:fillRect/>
          </a:stretch>
        </p:blipFill>
        <p:spPr>
          <a:xfrm>
            <a:off x="1241997" y="2125369"/>
            <a:ext cx="182880" cy="182880"/>
          </a:xfrm>
          <a:prstGeom prst="rect">
            <a:avLst/>
          </a:prstGeom>
        </p:spPr>
      </p:pic>
      <p:sp>
        <p:nvSpPr>
          <p:cNvPr id="6" name="Text 0"/>
          <p:cNvSpPr/>
          <p:nvPr/>
        </p:nvSpPr>
        <p:spPr>
          <a:xfrm>
            <a:off x="535042" y="2389670"/>
            <a:ext cx="686595"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7" name="Text 1"/>
          <p:cNvSpPr/>
          <p:nvPr/>
        </p:nvSpPr>
        <p:spPr>
          <a:xfrm>
            <a:off x="1119151" y="2389670"/>
            <a:ext cx="6905698"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技术实现方案</a:t>
            </a:r>
            <a:endParaRPr lang="en-US"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系统架构设计</a:t>
            </a:r>
            <a:endParaRPr lang="en-US" sz="1500" dirty="0"/>
          </a:p>
        </p:txBody>
      </p:sp>
      <p:pic>
        <p:nvPicPr>
          <p:cNvPr id="3" name="Image 0" descr="preencoded.png"/>
          <p:cNvPicPr>
            <a:picLocks noChangeAspect="1"/>
          </p:cNvPicPr>
          <p:nvPr/>
        </p:nvPicPr>
        <p:blipFill>
          <a:blip r:embed="rId20"/>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1"/>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2"/>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3">
            <a:alphaModFix amt="10000"/>
          </a:blip>
          <a:stretch>
            <a:fillRect/>
          </a:stretch>
        </p:blipFill>
        <p:spPr>
          <a:xfrm>
            <a:off x="881398" y="2856084"/>
            <a:ext cx="5622646" cy="746150"/>
          </a:xfrm>
          <a:prstGeom prst="rect">
            <a:avLst/>
          </a:prstGeom>
        </p:spPr>
      </p:pic>
      <p:pic>
        <p:nvPicPr>
          <p:cNvPr id="7" name="Image 4" descr="preencoded.png"/>
          <p:cNvPicPr>
            <a:picLocks noChangeAspect="1"/>
          </p:cNvPicPr>
          <p:nvPr>
            <p:custDataLst>
              <p:tags r:id="rId2"/>
            </p:custDataLst>
          </p:nvPr>
        </p:nvPicPr>
        <p:blipFill>
          <a:blip r:embed="rId24">
            <a:alphaModFix amt="10000"/>
          </a:blip>
          <a:stretch>
            <a:fillRect/>
          </a:stretch>
        </p:blipFill>
        <p:spPr>
          <a:xfrm>
            <a:off x="881398" y="1136916"/>
            <a:ext cx="5622646" cy="741450"/>
          </a:xfrm>
          <a:prstGeom prst="rect">
            <a:avLst/>
          </a:prstGeom>
        </p:spPr>
      </p:pic>
      <p:pic>
        <p:nvPicPr>
          <p:cNvPr id="8" name="Image 5" descr="preencoded.png"/>
          <p:cNvPicPr>
            <a:picLocks noChangeAspect="1"/>
          </p:cNvPicPr>
          <p:nvPr>
            <p:custDataLst>
              <p:tags r:id="rId3"/>
            </p:custDataLst>
          </p:nvPr>
        </p:nvPicPr>
        <p:blipFill>
          <a:blip r:embed="rId25"/>
          <a:stretch>
            <a:fillRect/>
          </a:stretch>
        </p:blipFill>
        <p:spPr>
          <a:xfrm>
            <a:off x="881398" y="1136916"/>
            <a:ext cx="1595385" cy="746413"/>
          </a:xfrm>
          <a:prstGeom prst="rect">
            <a:avLst/>
          </a:prstGeom>
        </p:spPr>
      </p:pic>
      <p:pic>
        <p:nvPicPr>
          <p:cNvPr id="9" name="Image 6" descr="preencoded.png"/>
          <p:cNvPicPr>
            <a:picLocks noChangeAspect="1"/>
          </p:cNvPicPr>
          <p:nvPr>
            <p:custDataLst>
              <p:tags r:id="rId4"/>
            </p:custDataLst>
          </p:nvPr>
        </p:nvPicPr>
        <p:blipFill>
          <a:blip r:embed="rId26">
            <a:alphaModFix amt="10000"/>
          </a:blip>
          <a:stretch>
            <a:fillRect/>
          </a:stretch>
        </p:blipFill>
        <p:spPr>
          <a:xfrm>
            <a:off x="881427" y="1996471"/>
            <a:ext cx="5622646" cy="746150"/>
          </a:xfrm>
          <a:prstGeom prst="rect">
            <a:avLst/>
          </a:prstGeom>
        </p:spPr>
      </p:pic>
      <p:pic>
        <p:nvPicPr>
          <p:cNvPr id="10" name="Image 7" descr="preencoded.png"/>
          <p:cNvPicPr>
            <a:picLocks noChangeAspect="1"/>
          </p:cNvPicPr>
          <p:nvPr>
            <p:custDataLst>
              <p:tags r:id="rId5"/>
            </p:custDataLst>
          </p:nvPr>
        </p:nvPicPr>
        <p:blipFill>
          <a:blip r:embed="rId27"/>
          <a:stretch>
            <a:fillRect/>
          </a:stretch>
        </p:blipFill>
        <p:spPr>
          <a:xfrm>
            <a:off x="881427" y="1996471"/>
            <a:ext cx="1595628" cy="746150"/>
          </a:xfrm>
          <a:prstGeom prst="rect">
            <a:avLst/>
          </a:prstGeom>
        </p:spPr>
      </p:pic>
      <p:pic>
        <p:nvPicPr>
          <p:cNvPr id="11" name="Image 8" descr="preencoded.png"/>
          <p:cNvPicPr>
            <a:picLocks noChangeAspect="1"/>
          </p:cNvPicPr>
          <p:nvPr>
            <p:custDataLst>
              <p:tags r:id="rId6"/>
            </p:custDataLst>
          </p:nvPr>
        </p:nvPicPr>
        <p:blipFill>
          <a:blip r:embed="rId26">
            <a:alphaModFix amt="10000"/>
          </a:blip>
          <a:stretch>
            <a:fillRect/>
          </a:stretch>
        </p:blipFill>
        <p:spPr>
          <a:xfrm>
            <a:off x="881398" y="3715376"/>
            <a:ext cx="5622646" cy="746150"/>
          </a:xfrm>
          <a:prstGeom prst="rect">
            <a:avLst/>
          </a:prstGeom>
        </p:spPr>
      </p:pic>
      <p:pic>
        <p:nvPicPr>
          <p:cNvPr id="12" name="Image 9" descr="preencoded.png"/>
          <p:cNvPicPr>
            <a:picLocks noChangeAspect="1"/>
          </p:cNvPicPr>
          <p:nvPr>
            <p:custDataLst>
              <p:tags r:id="rId7"/>
            </p:custDataLst>
          </p:nvPr>
        </p:nvPicPr>
        <p:blipFill>
          <a:blip r:embed="rId28"/>
          <a:stretch>
            <a:fillRect/>
          </a:stretch>
        </p:blipFill>
        <p:spPr>
          <a:xfrm>
            <a:off x="881398" y="2856084"/>
            <a:ext cx="1595628" cy="746150"/>
          </a:xfrm>
          <a:prstGeom prst="rect">
            <a:avLst/>
          </a:prstGeom>
        </p:spPr>
      </p:pic>
      <p:pic>
        <p:nvPicPr>
          <p:cNvPr id="13" name="Image 10" descr="preencoded.png"/>
          <p:cNvPicPr>
            <a:picLocks noChangeAspect="1"/>
          </p:cNvPicPr>
          <p:nvPr>
            <p:custDataLst>
              <p:tags r:id="rId8"/>
            </p:custDataLst>
          </p:nvPr>
        </p:nvPicPr>
        <p:blipFill>
          <a:blip r:embed="rId27"/>
          <a:stretch>
            <a:fillRect/>
          </a:stretch>
        </p:blipFill>
        <p:spPr>
          <a:xfrm>
            <a:off x="881398" y="3715546"/>
            <a:ext cx="1595628" cy="746150"/>
          </a:xfrm>
          <a:prstGeom prst="rect">
            <a:avLst/>
          </a:prstGeom>
        </p:spPr>
      </p:pic>
      <p:sp>
        <p:nvSpPr>
          <p:cNvPr id="14" name="Text 1"/>
          <p:cNvSpPr/>
          <p:nvPr>
            <p:custDataLst>
              <p:tags r:id="rId9"/>
            </p:custDataLst>
          </p:nvPr>
        </p:nvSpPr>
        <p:spPr>
          <a:xfrm>
            <a:off x="895198" y="1273810"/>
            <a:ext cx="1580998" cy="467360"/>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系统整体架构</a:t>
            </a:r>
            <a:endParaRPr lang="en-US" sz="1500" dirty="0"/>
          </a:p>
        </p:txBody>
      </p:sp>
      <p:pic>
        <p:nvPicPr>
          <p:cNvPr id="15" name="Image 11" descr="https://sgw-dx.xf-yun.com/api/v1/sparkdesk/1728111647731b48c1dcf50f2403586a4ac4ad035ae23.jpg?authorization=c2ltcGxlLWp3dCBhaz1zcGFya2Rlc2s4MDAwMDAwMDAwMDE7ZXhwPTMzMDQ5MTE2NDc7YWxnbz1obWFjLXNoYTI1NjtzaWc9WDJPV2Z6QzZrb0NZRFB6b1lWRkM3Y2x0RFBFOWdyL3NTaXVuTU50WWlTYz0=&amp;x_location=7YfmxI7B7uKO7jlRxIftd67vdo=="/>
          <p:cNvPicPr>
            <a:picLocks noChangeAspect="1"/>
          </p:cNvPicPr>
          <p:nvPr/>
        </p:nvPicPr>
        <p:blipFill>
          <a:blip r:embed="rId29"/>
          <a:srcRect l="33146" r="33146"/>
          <a:stretch>
            <a:fillRect/>
          </a:stretch>
        </p:blipFill>
        <p:spPr>
          <a:xfrm>
            <a:off x="6374442" y="1202194"/>
            <a:ext cx="1915591" cy="3192652"/>
          </a:xfrm>
          <a:prstGeom prst="rect">
            <a:avLst/>
          </a:prstGeom>
        </p:spPr>
      </p:pic>
      <p:sp>
        <p:nvSpPr>
          <p:cNvPr id="16" name="Text 2"/>
          <p:cNvSpPr/>
          <p:nvPr>
            <p:custDataLst>
              <p:tags r:id="rId10"/>
            </p:custDataLst>
          </p:nvPr>
        </p:nvSpPr>
        <p:spPr>
          <a:xfrm>
            <a:off x="2569210" y="1038225"/>
            <a:ext cx="3703320" cy="929005"/>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校园二手书交易网站的整体系统架构采用分层设计，包括前端展示层、业务逻辑层和数据存储层。前端负责用户交互界面，业务逻辑层处理核心功能，而数据存储层则管理所有书籍和交易数据。</a:t>
            </a:r>
            <a:endParaRPr lang="en-US" sz="1200" dirty="0"/>
          </a:p>
        </p:txBody>
      </p:sp>
      <p:sp>
        <p:nvSpPr>
          <p:cNvPr id="17" name="Text 3"/>
          <p:cNvSpPr/>
          <p:nvPr>
            <p:custDataLst>
              <p:tags r:id="rId11"/>
            </p:custDataLst>
          </p:nvPr>
        </p:nvSpPr>
        <p:spPr>
          <a:xfrm>
            <a:off x="886054" y="2137918"/>
            <a:ext cx="1590142" cy="467360"/>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数据库设计</a:t>
            </a:r>
            <a:endParaRPr lang="en-US" sz="1500" dirty="0"/>
          </a:p>
        </p:txBody>
      </p:sp>
      <p:sp>
        <p:nvSpPr>
          <p:cNvPr id="18" name="Text 4"/>
          <p:cNvSpPr/>
          <p:nvPr>
            <p:custDataLst>
              <p:tags r:id="rId12"/>
            </p:custDataLst>
          </p:nvPr>
        </p:nvSpPr>
        <p:spPr>
          <a:xfrm>
            <a:off x="2569845" y="1953895"/>
            <a:ext cx="3529330" cy="939800"/>
          </a:xfrm>
          <a:prstGeom prst="rect">
            <a:avLst/>
          </a:prstGeom>
          <a:noFill/>
        </p:spPr>
        <p:txBody>
          <a:bodyPr wrap="square" lIns="95250" tIns="95250" rIns="95250" bIns="95250" rtlCol="0" anchor="ctr">
            <a:no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数据库设计是系统的核心部分，使用MySQL或PostgreSQL等关系型数据库来存储用户信息、交易记录、书籍详情等数据。通过合理的数据库结构设计，保证数据的高效查询和存储，同时确保数据一致性和完整性。</a:t>
            </a:r>
            <a:endParaRPr lang="en-US" sz="1200" dirty="0"/>
          </a:p>
        </p:txBody>
      </p:sp>
      <p:sp>
        <p:nvSpPr>
          <p:cNvPr id="19" name="Text 5"/>
          <p:cNvSpPr/>
          <p:nvPr>
            <p:custDataLst>
              <p:tags r:id="rId13"/>
            </p:custDataLst>
          </p:nvPr>
        </p:nvSpPr>
        <p:spPr>
          <a:xfrm>
            <a:off x="876910" y="2997454"/>
            <a:ext cx="1599286" cy="467360"/>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前端技术选型</a:t>
            </a:r>
            <a:endParaRPr lang="en-US" sz="1500" dirty="0"/>
          </a:p>
        </p:txBody>
      </p:sp>
      <p:sp>
        <p:nvSpPr>
          <p:cNvPr id="20" name="Text 6"/>
          <p:cNvSpPr/>
          <p:nvPr>
            <p:custDataLst>
              <p:tags r:id="rId14"/>
            </p:custDataLst>
          </p:nvPr>
        </p:nvSpPr>
        <p:spPr>
          <a:xfrm>
            <a:off x="2559685" y="2790825"/>
            <a:ext cx="3731895" cy="876300"/>
          </a:xfrm>
          <a:prstGeom prst="rect">
            <a:avLst/>
          </a:prstGeom>
          <a:noFill/>
        </p:spPr>
        <p:txBody>
          <a:bodyPr wrap="square" lIns="95250" tIns="95250" rIns="95250" bIns="95250" rtlCol="0" anchor="ctr">
            <a:no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前端技术采用HTML5、CSS3和JavaScript，结合Vue.js或React框架进行开发。这样不仅可以提升用户体验，还可以实现动态交互功能，如搜索过滤、分类浏览和购物车功能，增强用户的操作便利性。</a:t>
            </a:r>
            <a:endParaRPr lang="en-US" sz="1200" dirty="0"/>
          </a:p>
        </p:txBody>
      </p:sp>
      <p:sp>
        <p:nvSpPr>
          <p:cNvPr id="21" name="Text 7"/>
          <p:cNvSpPr/>
          <p:nvPr>
            <p:custDataLst>
              <p:tags r:id="rId15"/>
            </p:custDataLst>
          </p:nvPr>
        </p:nvSpPr>
        <p:spPr>
          <a:xfrm>
            <a:off x="854050" y="3852418"/>
            <a:ext cx="1645920" cy="467360"/>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后端技术选型</a:t>
            </a:r>
            <a:endParaRPr lang="en-US" sz="1500" dirty="0"/>
          </a:p>
        </p:txBody>
      </p:sp>
      <p:sp>
        <p:nvSpPr>
          <p:cNvPr id="22" name="Text 8"/>
          <p:cNvSpPr/>
          <p:nvPr>
            <p:custDataLst>
              <p:tags r:id="rId16"/>
            </p:custDataLst>
          </p:nvPr>
        </p:nvSpPr>
        <p:spPr>
          <a:xfrm>
            <a:off x="2559685" y="3656013"/>
            <a:ext cx="3731895" cy="929005"/>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后端采用Spring Boot框架进行开发，利用其强大的生态系统和简洁的配置方式，实现系统的快速搭建和高效运行。后端服务还包括RESTful API设计，以支持前端的请求和响应，提高系统的扩展性和可维护性。</a:t>
            </a:r>
            <a:endParaRPr lang="en-US" sz="1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数据库设计与管理</a:t>
            </a:r>
            <a:endParaRPr lang="en-US" sz="1500" dirty="0"/>
          </a:p>
        </p:txBody>
      </p:sp>
      <p:pic>
        <p:nvPicPr>
          <p:cNvPr id="3" name="Image 0" descr="preencoded.png"/>
          <p:cNvPicPr>
            <a:picLocks noChangeAspect="1"/>
          </p:cNvPicPr>
          <p:nvPr/>
        </p:nvPicPr>
        <p:blipFill>
          <a:blip r:embed="rId2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6"/>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7">
            <a:alphaModFix amt="10000"/>
          </a:blip>
          <a:stretch>
            <a:fillRect/>
          </a:stretch>
        </p:blipFill>
        <p:spPr>
          <a:xfrm>
            <a:off x="4789880" y="2970019"/>
            <a:ext cx="3387852" cy="1572768"/>
          </a:xfrm>
          <a:prstGeom prst="rect">
            <a:avLst/>
          </a:prstGeom>
        </p:spPr>
      </p:pic>
      <p:pic>
        <p:nvPicPr>
          <p:cNvPr id="7" name="Image 4" descr="preencoded.png"/>
          <p:cNvPicPr>
            <a:picLocks noChangeAspect="1"/>
          </p:cNvPicPr>
          <p:nvPr>
            <p:custDataLst>
              <p:tags r:id="rId2"/>
            </p:custDataLst>
          </p:nvPr>
        </p:nvPicPr>
        <p:blipFill>
          <a:blip r:embed="rId28">
            <a:alphaModFix amt="10000"/>
          </a:blip>
          <a:stretch>
            <a:fillRect/>
          </a:stretch>
        </p:blipFill>
        <p:spPr>
          <a:xfrm>
            <a:off x="4789880" y="1152144"/>
            <a:ext cx="3387852" cy="1579823"/>
          </a:xfrm>
          <a:prstGeom prst="rect">
            <a:avLst/>
          </a:prstGeom>
        </p:spPr>
      </p:pic>
      <p:pic>
        <p:nvPicPr>
          <p:cNvPr id="8" name="Image 5" descr="preencoded.png"/>
          <p:cNvPicPr>
            <a:picLocks noChangeAspect="1"/>
          </p:cNvPicPr>
          <p:nvPr>
            <p:custDataLst>
              <p:tags r:id="rId3"/>
            </p:custDataLst>
          </p:nvPr>
        </p:nvPicPr>
        <p:blipFill>
          <a:blip r:embed="rId28">
            <a:alphaModFix amt="10000"/>
          </a:blip>
          <a:stretch>
            <a:fillRect/>
          </a:stretch>
        </p:blipFill>
        <p:spPr>
          <a:xfrm>
            <a:off x="992124" y="1152144"/>
            <a:ext cx="3387852" cy="1579823"/>
          </a:xfrm>
          <a:prstGeom prst="rect">
            <a:avLst/>
          </a:prstGeom>
        </p:spPr>
      </p:pic>
      <p:pic>
        <p:nvPicPr>
          <p:cNvPr id="9" name="Image 6" descr="preencoded.png"/>
          <p:cNvPicPr>
            <a:picLocks noChangeAspect="1"/>
          </p:cNvPicPr>
          <p:nvPr>
            <p:custDataLst>
              <p:tags r:id="rId4"/>
            </p:custDataLst>
          </p:nvPr>
        </p:nvPicPr>
        <p:blipFill>
          <a:blip r:embed="rId29"/>
          <a:stretch>
            <a:fillRect/>
          </a:stretch>
        </p:blipFill>
        <p:spPr>
          <a:xfrm>
            <a:off x="826389" y="1708426"/>
            <a:ext cx="467258" cy="467258"/>
          </a:xfrm>
          <a:prstGeom prst="rect">
            <a:avLst/>
          </a:prstGeom>
        </p:spPr>
      </p:pic>
      <p:pic>
        <p:nvPicPr>
          <p:cNvPr id="10" name="Image 7" descr="preencoded.png"/>
          <p:cNvPicPr>
            <a:picLocks noChangeAspect="1"/>
          </p:cNvPicPr>
          <p:nvPr>
            <p:custDataLst>
              <p:tags r:id="rId5"/>
            </p:custDataLst>
          </p:nvPr>
        </p:nvPicPr>
        <p:blipFill>
          <a:blip r:embed="rId27">
            <a:alphaModFix amt="10000"/>
          </a:blip>
          <a:stretch>
            <a:fillRect/>
          </a:stretch>
        </p:blipFill>
        <p:spPr>
          <a:xfrm>
            <a:off x="992124" y="2970019"/>
            <a:ext cx="3387852" cy="1572768"/>
          </a:xfrm>
          <a:prstGeom prst="rect">
            <a:avLst/>
          </a:prstGeom>
        </p:spPr>
      </p:pic>
      <p:pic>
        <p:nvPicPr>
          <p:cNvPr id="11" name="Image 8" descr="preencoded.png"/>
          <p:cNvPicPr>
            <a:picLocks noChangeAspect="1"/>
          </p:cNvPicPr>
          <p:nvPr>
            <p:custDataLst>
              <p:tags r:id="rId6"/>
            </p:custDataLst>
          </p:nvPr>
        </p:nvPicPr>
        <p:blipFill>
          <a:blip r:embed="rId29"/>
          <a:stretch>
            <a:fillRect/>
          </a:stretch>
        </p:blipFill>
        <p:spPr>
          <a:xfrm>
            <a:off x="827785" y="3376530"/>
            <a:ext cx="467139" cy="467139"/>
          </a:xfrm>
          <a:prstGeom prst="rect">
            <a:avLst/>
          </a:prstGeom>
        </p:spPr>
      </p:pic>
      <p:pic>
        <p:nvPicPr>
          <p:cNvPr id="12" name="Image 9" descr="preencoded.png"/>
          <p:cNvPicPr>
            <a:picLocks noChangeAspect="1"/>
          </p:cNvPicPr>
          <p:nvPr>
            <p:custDataLst>
              <p:tags r:id="rId7"/>
            </p:custDataLst>
          </p:nvPr>
        </p:nvPicPr>
        <p:blipFill>
          <a:blip r:embed="rId29"/>
          <a:stretch>
            <a:fillRect/>
          </a:stretch>
        </p:blipFill>
        <p:spPr>
          <a:xfrm>
            <a:off x="4623718" y="1708426"/>
            <a:ext cx="467258" cy="467258"/>
          </a:xfrm>
          <a:prstGeom prst="rect">
            <a:avLst/>
          </a:prstGeom>
        </p:spPr>
      </p:pic>
      <p:pic>
        <p:nvPicPr>
          <p:cNvPr id="13" name="Image 10" descr="preencoded.png"/>
          <p:cNvPicPr>
            <a:picLocks noChangeAspect="1"/>
          </p:cNvPicPr>
          <p:nvPr>
            <p:custDataLst>
              <p:tags r:id="rId8"/>
            </p:custDataLst>
          </p:nvPr>
        </p:nvPicPr>
        <p:blipFill>
          <a:blip r:embed="rId29"/>
          <a:stretch>
            <a:fillRect/>
          </a:stretch>
        </p:blipFill>
        <p:spPr>
          <a:xfrm>
            <a:off x="4580308" y="3376470"/>
            <a:ext cx="467258" cy="467258"/>
          </a:xfrm>
          <a:prstGeom prst="rect">
            <a:avLst/>
          </a:prstGeom>
        </p:spPr>
      </p:pic>
      <p:sp>
        <p:nvSpPr>
          <p:cNvPr id="14" name="Text 1"/>
          <p:cNvSpPr/>
          <p:nvPr>
            <p:custDataLst>
              <p:tags r:id="rId9"/>
            </p:custDataLst>
          </p:nvPr>
        </p:nvSpPr>
        <p:spPr>
          <a:xfrm>
            <a:off x="1401775" y="1238057"/>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数据库架构设计</a:t>
            </a:r>
            <a:endParaRPr lang="en-US" sz="1500" dirty="0"/>
          </a:p>
        </p:txBody>
      </p:sp>
      <p:sp>
        <p:nvSpPr>
          <p:cNvPr id="15" name="Text 2"/>
          <p:cNvSpPr/>
          <p:nvPr>
            <p:custDataLst>
              <p:tags r:id="rId10"/>
            </p:custDataLst>
          </p:nvPr>
        </p:nvSpPr>
        <p:spPr>
          <a:xfrm>
            <a:off x="1401846" y="1585570"/>
            <a:ext cx="2798064" cy="1113790"/>
          </a:xfrm>
          <a:prstGeom prst="rect">
            <a:avLst/>
          </a:prstGeom>
          <a:noFill/>
        </p:spPr>
        <p:txBody>
          <a:bodyPr wrap="square" lIns="95250" tIns="95250" rIns="95250" bIns="95250" rtlCol="0" anchor="t">
            <a:spAutoFit/>
          </a:bodyPr>
          <a:lstStyle/>
          <a:p>
            <a:pPr marL="0" indent="0" algn="just">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数据库架构设计是数据库管理的关键，直接影响到数据库的性能和可靠性。设计时需考虑数据模型的简单性和清晰性，选择适合的数据库类型，并合理设计索引、事务处理和数据安全措施。</a:t>
            </a:r>
            <a:endParaRPr lang="en-US" sz="1200" dirty="0"/>
          </a:p>
        </p:txBody>
      </p:sp>
      <p:sp>
        <p:nvSpPr>
          <p:cNvPr id="16" name="Text 3"/>
          <p:cNvSpPr/>
          <p:nvPr>
            <p:custDataLst>
              <p:tags r:id="rId11"/>
            </p:custDataLst>
          </p:nvPr>
        </p:nvSpPr>
        <p:spPr>
          <a:xfrm>
            <a:off x="5201107" y="1238098"/>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数据库规范化</a:t>
            </a:r>
            <a:endParaRPr lang="en-US" sz="1500" dirty="0"/>
          </a:p>
        </p:txBody>
      </p:sp>
      <p:sp>
        <p:nvSpPr>
          <p:cNvPr id="17" name="Text 4"/>
          <p:cNvSpPr/>
          <p:nvPr>
            <p:custDataLst>
              <p:tags r:id="rId12"/>
            </p:custDataLst>
          </p:nvPr>
        </p:nvSpPr>
        <p:spPr>
          <a:xfrm>
            <a:off x="5201107" y="1585570"/>
            <a:ext cx="2798064" cy="1113790"/>
          </a:xfrm>
          <a:prstGeom prst="rect">
            <a:avLst/>
          </a:prstGeom>
          <a:noFill/>
        </p:spPr>
        <p:txBody>
          <a:bodyPr wrap="square" lIns="95250" tIns="95250" rIns="95250" bIns="95250" rtlCol="0" anchor="t">
            <a:spAutoFit/>
          </a:bodyPr>
          <a:lstStyle/>
          <a:p>
            <a:pPr marL="0" indent="0" algn="just">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数据库规范化通过减少数据冗余和提高数据一致性，从而提高数据库性能和维护效率。采用第三范式进行规范化设计，确保每张表格只包含单一主题，避免重复数据和异常问题。</a:t>
            </a:r>
            <a:endParaRPr lang="en-US" sz="1200" dirty="0"/>
          </a:p>
        </p:txBody>
      </p:sp>
      <p:sp>
        <p:nvSpPr>
          <p:cNvPr id="18" name="Text 5"/>
          <p:cNvSpPr/>
          <p:nvPr>
            <p:custDataLst>
              <p:tags r:id="rId13"/>
            </p:custDataLst>
          </p:nvPr>
        </p:nvSpPr>
        <p:spPr>
          <a:xfrm>
            <a:off x="1401775" y="3049524"/>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数据库安全性设计</a:t>
            </a:r>
            <a:endParaRPr lang="en-US" sz="1500" dirty="0"/>
          </a:p>
        </p:txBody>
      </p:sp>
      <p:sp>
        <p:nvSpPr>
          <p:cNvPr id="19" name="Text 6"/>
          <p:cNvSpPr/>
          <p:nvPr>
            <p:custDataLst>
              <p:tags r:id="rId14"/>
            </p:custDataLst>
          </p:nvPr>
        </p:nvSpPr>
        <p:spPr>
          <a:xfrm>
            <a:off x="1401846" y="3402482"/>
            <a:ext cx="2798064" cy="111379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数据库安全性设计包括数据加密、访问控制和用户权限管理，确保只有授权用户能够访问敏感数据。实施定期备份和恢复策略，防止数据丢失和损坏，保障数据的完整性和持久性。</a:t>
            </a:r>
            <a:endParaRPr lang="en-US" sz="1200" dirty="0"/>
          </a:p>
        </p:txBody>
      </p:sp>
      <p:sp>
        <p:nvSpPr>
          <p:cNvPr id="20" name="Text 7"/>
          <p:cNvSpPr/>
          <p:nvPr>
            <p:custDataLst>
              <p:tags r:id="rId15"/>
            </p:custDataLst>
          </p:nvPr>
        </p:nvSpPr>
        <p:spPr>
          <a:xfrm>
            <a:off x="5138928" y="3050438"/>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数据库性能优化</a:t>
            </a:r>
            <a:endParaRPr lang="en-US" sz="1500" dirty="0"/>
          </a:p>
        </p:txBody>
      </p:sp>
      <p:sp>
        <p:nvSpPr>
          <p:cNvPr id="21" name="Text 8"/>
          <p:cNvSpPr/>
          <p:nvPr>
            <p:custDataLst>
              <p:tags r:id="rId16"/>
            </p:custDataLst>
          </p:nvPr>
        </p:nvSpPr>
        <p:spPr>
          <a:xfrm>
            <a:off x="5138928" y="3402482"/>
            <a:ext cx="2798064" cy="1113790"/>
          </a:xfrm>
          <a:prstGeom prst="rect">
            <a:avLst/>
          </a:prstGeom>
          <a:noFill/>
        </p:spPr>
        <p:txBody>
          <a:bodyPr wrap="square" lIns="95250" tIns="95250" rIns="95250" bIns="95250" rtlCol="0" anchor="t">
            <a:spAutoFit/>
          </a:bodyPr>
          <a:lstStyle/>
          <a:p>
            <a:pPr marL="0" indent="0" algn="just">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数据库性能优化通过合理设计索引、优化查询语句和调整数据库参数，提升数据检索速度和响应时间。使用性能监控工具持续监测数据库运行状态，及时调整配置以应对高并发需求。</a:t>
            </a:r>
            <a:endParaRPr lang="en-US" sz="1200" dirty="0"/>
          </a:p>
        </p:txBody>
      </p:sp>
      <p:sp>
        <p:nvSpPr>
          <p:cNvPr id="22" name="Text 9"/>
          <p:cNvSpPr/>
          <p:nvPr>
            <p:custDataLst>
              <p:tags r:id="rId17"/>
            </p:custDataLst>
          </p:nvPr>
        </p:nvSpPr>
        <p:spPr>
          <a:xfrm>
            <a:off x="790042" y="1672307"/>
            <a:ext cx="53035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23" name="Text 10"/>
          <p:cNvSpPr/>
          <p:nvPr>
            <p:custDataLst>
              <p:tags r:id="rId18"/>
            </p:custDataLst>
          </p:nvPr>
        </p:nvSpPr>
        <p:spPr>
          <a:xfrm>
            <a:off x="4585716" y="1672307"/>
            <a:ext cx="53035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24" name="Text 11"/>
          <p:cNvSpPr/>
          <p:nvPr>
            <p:custDataLst>
              <p:tags r:id="rId19"/>
            </p:custDataLst>
          </p:nvPr>
        </p:nvSpPr>
        <p:spPr>
          <a:xfrm>
            <a:off x="790956" y="3335731"/>
            <a:ext cx="53035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5" name="Text 12"/>
          <p:cNvSpPr/>
          <p:nvPr>
            <p:custDataLst>
              <p:tags r:id="rId20"/>
            </p:custDataLst>
          </p:nvPr>
        </p:nvSpPr>
        <p:spPr>
          <a:xfrm>
            <a:off x="4542739" y="3338474"/>
            <a:ext cx="53035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前端与后端开发技术</a:t>
            </a:r>
            <a:endParaRPr lang="en-US" sz="1500" dirty="0"/>
          </a:p>
        </p:txBody>
      </p:sp>
      <p:pic>
        <p:nvPicPr>
          <p:cNvPr id="3" name="Image 0" descr="preencoded.png"/>
          <p:cNvPicPr>
            <a:picLocks noChangeAspect="1"/>
          </p:cNvPicPr>
          <p:nvPr/>
        </p:nvPicPr>
        <p:blipFill>
          <a:blip r:embed="rId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6"/>
          <a:stretch>
            <a:fillRect/>
          </a:stretch>
        </p:blipFill>
        <p:spPr>
          <a:xfrm>
            <a:off x="1186041" y="270231"/>
            <a:ext cx="182880" cy="182880"/>
          </a:xfrm>
          <a:prstGeom prst="rect">
            <a:avLst/>
          </a:prstGeom>
        </p:spPr>
      </p:pic>
      <p:sp>
        <p:nvSpPr>
          <p:cNvPr id="6" name="Shape 1"/>
          <p:cNvSpPr/>
          <p:nvPr/>
        </p:nvSpPr>
        <p:spPr>
          <a:xfrm>
            <a:off x="4576710" y="1198134"/>
            <a:ext cx="0" cy="3011517"/>
          </a:xfrm>
          <a:custGeom>
            <a:avLst/>
            <a:gdLst/>
            <a:ahLst/>
            <a:cxnLst/>
            <a:rect l="l" t="t" r="r" b="b"/>
            <a:pathLst>
              <a:path h="3011517">
                <a:moveTo>
                  <a:pt x="0" y="3011517"/>
                </a:moveTo>
                <a:lnTo>
                  <a:pt x="0" y="0"/>
                </a:lnTo>
              </a:path>
            </a:pathLst>
          </a:custGeom>
          <a:noFill/>
          <a:ln w="9525">
            <a:solidFill>
              <a:srgbClr val="65A5FB"/>
            </a:solidFill>
            <a:prstDash val="dash"/>
            <a:headEnd type="none"/>
            <a:tailEnd type="none"/>
          </a:ln>
        </p:spPr>
      </p:sp>
      <p:pic>
        <p:nvPicPr>
          <p:cNvPr id="7" name="Image 3" descr="preencoded.png"/>
          <p:cNvPicPr>
            <a:picLocks noChangeAspect="1"/>
          </p:cNvPicPr>
          <p:nvPr/>
        </p:nvPicPr>
        <p:blipFill>
          <a:blip r:embed="rId7"/>
          <a:stretch>
            <a:fillRect/>
          </a:stretch>
        </p:blipFill>
        <p:spPr>
          <a:xfrm>
            <a:off x="4485270" y="4125025"/>
            <a:ext cx="182880" cy="182880"/>
          </a:xfrm>
          <a:prstGeom prst="rect">
            <a:avLst/>
          </a:prstGeom>
        </p:spPr>
      </p:pic>
      <p:pic>
        <p:nvPicPr>
          <p:cNvPr id="8" name="Image 4" descr="preencoded.png"/>
          <p:cNvPicPr>
            <a:picLocks noChangeAspect="1"/>
          </p:cNvPicPr>
          <p:nvPr/>
        </p:nvPicPr>
        <p:blipFill>
          <a:blip r:embed="rId7"/>
          <a:stretch>
            <a:fillRect/>
          </a:stretch>
        </p:blipFill>
        <p:spPr>
          <a:xfrm>
            <a:off x="4485270" y="1929857"/>
            <a:ext cx="182880" cy="182880"/>
          </a:xfrm>
          <a:prstGeom prst="rect">
            <a:avLst/>
          </a:prstGeom>
        </p:spPr>
      </p:pic>
      <p:pic>
        <p:nvPicPr>
          <p:cNvPr id="9" name="Image 5" descr="preencoded.png"/>
          <p:cNvPicPr>
            <a:picLocks noChangeAspect="1"/>
          </p:cNvPicPr>
          <p:nvPr/>
        </p:nvPicPr>
        <p:blipFill>
          <a:blip r:embed="rId7"/>
          <a:stretch>
            <a:fillRect/>
          </a:stretch>
        </p:blipFill>
        <p:spPr>
          <a:xfrm>
            <a:off x="4485270" y="1198134"/>
            <a:ext cx="182880" cy="182880"/>
          </a:xfrm>
          <a:prstGeom prst="rect">
            <a:avLst/>
          </a:prstGeom>
        </p:spPr>
      </p:pic>
      <p:pic>
        <p:nvPicPr>
          <p:cNvPr id="10" name="Image 6" descr="preencoded.png"/>
          <p:cNvPicPr>
            <a:picLocks noChangeAspect="1"/>
          </p:cNvPicPr>
          <p:nvPr/>
        </p:nvPicPr>
        <p:blipFill>
          <a:blip r:embed="rId7"/>
          <a:stretch>
            <a:fillRect/>
          </a:stretch>
        </p:blipFill>
        <p:spPr>
          <a:xfrm>
            <a:off x="4485270" y="2661580"/>
            <a:ext cx="182880" cy="182880"/>
          </a:xfrm>
          <a:prstGeom prst="rect">
            <a:avLst/>
          </a:prstGeom>
        </p:spPr>
      </p:pic>
      <p:pic>
        <p:nvPicPr>
          <p:cNvPr id="11" name="Image 7" descr="preencoded.png"/>
          <p:cNvPicPr>
            <a:picLocks noChangeAspect="1"/>
          </p:cNvPicPr>
          <p:nvPr/>
        </p:nvPicPr>
        <p:blipFill>
          <a:blip r:embed="rId7"/>
          <a:stretch>
            <a:fillRect/>
          </a:stretch>
        </p:blipFill>
        <p:spPr>
          <a:xfrm>
            <a:off x="4485270" y="3393303"/>
            <a:ext cx="182880" cy="182880"/>
          </a:xfrm>
          <a:prstGeom prst="rect">
            <a:avLst/>
          </a:prstGeom>
        </p:spPr>
      </p:pic>
      <p:sp>
        <p:nvSpPr>
          <p:cNvPr id="12" name="Text 2"/>
          <p:cNvSpPr/>
          <p:nvPr/>
        </p:nvSpPr>
        <p:spPr>
          <a:xfrm>
            <a:off x="1212286" y="1049544"/>
            <a:ext cx="3108960" cy="402336"/>
          </a:xfrm>
          <a:prstGeom prst="rect">
            <a:avLst/>
          </a:prstGeom>
          <a:noFill/>
        </p:spPr>
        <p:txBody>
          <a:bodyPr wrap="square" lIns="95250" tIns="95250" rIns="95250" bIns="95250" rtlCol="0" anchor="ctr">
            <a:spAutoFit/>
          </a:bodyPr>
          <a:lstStyle/>
          <a:p>
            <a:pPr marL="0" indent="0" algn="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前端开发技术</a:t>
            </a:r>
            <a:endParaRPr lang="en-US" sz="1500" dirty="0"/>
          </a:p>
        </p:txBody>
      </p:sp>
      <p:sp>
        <p:nvSpPr>
          <p:cNvPr id="13" name="Text 3"/>
          <p:cNvSpPr/>
          <p:nvPr/>
        </p:nvSpPr>
        <p:spPr>
          <a:xfrm>
            <a:off x="743245" y="1270377"/>
            <a:ext cx="3559586" cy="1113790"/>
          </a:xfrm>
          <a:prstGeom prst="rect">
            <a:avLst/>
          </a:prstGeom>
          <a:noFill/>
        </p:spPr>
        <p:txBody>
          <a:bodyPr wrap="square" lIns="95250" tIns="95250" rIns="95250" bIns="95250" rtlCol="0" anchor="ctr">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前端开发聚焦于用户界面和用户体验，使用HTML、CSS和JavaScript等技术构建可交互的网页。前端开发人员需掌握响应式设计，确保网站在不同设备上的良好显示效果，并注重用户视觉体验和操作便捷性。</a:t>
            </a:r>
            <a:endParaRPr lang="en-US" sz="1200" dirty="0"/>
          </a:p>
        </p:txBody>
      </p:sp>
      <p:sp>
        <p:nvSpPr>
          <p:cNvPr id="14" name="Text 4"/>
          <p:cNvSpPr/>
          <p:nvPr/>
        </p:nvSpPr>
        <p:spPr>
          <a:xfrm>
            <a:off x="4831749" y="1451868"/>
            <a:ext cx="3108960" cy="402336"/>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后端开发框架</a:t>
            </a:r>
            <a:endParaRPr lang="en-US" sz="1500" dirty="0"/>
          </a:p>
        </p:txBody>
      </p:sp>
      <p:sp>
        <p:nvSpPr>
          <p:cNvPr id="15" name="Text 5"/>
          <p:cNvSpPr/>
          <p:nvPr/>
        </p:nvSpPr>
        <p:spPr>
          <a:xfrm>
            <a:off x="4831749" y="1726181"/>
            <a:ext cx="3559586" cy="929005"/>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后端开发使用如Spring Boot、Django、Node.js等框架简化开发流程，提升开发效率。这些框架提供标准化的组件和工具，便于开发者快速构建稳定的后端服务，支持高并发处理和数据安全。</a:t>
            </a:r>
            <a:endParaRPr lang="en-US" sz="1200" dirty="0"/>
          </a:p>
        </p:txBody>
      </p:sp>
      <p:sp>
        <p:nvSpPr>
          <p:cNvPr id="16" name="Text 6"/>
          <p:cNvSpPr/>
          <p:nvPr/>
        </p:nvSpPr>
        <p:spPr>
          <a:xfrm>
            <a:off x="1194506" y="2207632"/>
            <a:ext cx="3108960" cy="402336"/>
          </a:xfrm>
          <a:prstGeom prst="rect">
            <a:avLst/>
          </a:prstGeom>
          <a:noFill/>
        </p:spPr>
        <p:txBody>
          <a:bodyPr wrap="square" lIns="95250" tIns="95250" rIns="95250" bIns="95250" rtlCol="0" anchor="ctr">
            <a:spAutoFit/>
          </a:bodyPr>
          <a:lstStyle/>
          <a:p>
            <a:pPr marL="0" indent="0" algn="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数据库管理</a:t>
            </a:r>
            <a:endParaRPr lang="en-US" sz="1500" dirty="0"/>
          </a:p>
        </p:txBody>
      </p:sp>
      <p:sp>
        <p:nvSpPr>
          <p:cNvPr id="17" name="Text 7"/>
          <p:cNvSpPr/>
          <p:nvPr/>
        </p:nvSpPr>
        <p:spPr>
          <a:xfrm>
            <a:off x="743245" y="2446562"/>
            <a:ext cx="3559586" cy="929005"/>
          </a:xfrm>
          <a:prstGeom prst="rect">
            <a:avLst/>
          </a:prstGeom>
          <a:noFill/>
        </p:spPr>
        <p:txBody>
          <a:bodyPr wrap="square" lIns="95250" tIns="95250" rIns="95250" bIns="95250" rtlCol="0" anchor="ctr">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数据库是后端开发的核心，常见的数据库管理系统包括MySQL、PostgreSQL和MongoDB。选择合适的数据库能够高效存储和管理大量数据，保证数据的一致性和完整性，支持复杂的查询和分析需求。</a:t>
            </a:r>
            <a:endParaRPr lang="en-US" sz="1200" dirty="0"/>
          </a:p>
        </p:txBody>
      </p:sp>
      <p:sp>
        <p:nvSpPr>
          <p:cNvPr id="18" name="Text 8"/>
          <p:cNvSpPr/>
          <p:nvPr/>
        </p:nvSpPr>
        <p:spPr>
          <a:xfrm>
            <a:off x="4850164" y="2844105"/>
            <a:ext cx="3108960" cy="402336"/>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RESTful API设计</a:t>
            </a:r>
            <a:endParaRPr lang="en-US" sz="1500" dirty="0"/>
          </a:p>
        </p:txBody>
      </p:sp>
      <p:sp>
        <p:nvSpPr>
          <p:cNvPr id="19" name="Text 9"/>
          <p:cNvSpPr/>
          <p:nvPr/>
        </p:nvSpPr>
        <p:spPr>
          <a:xfrm>
            <a:off x="4841169" y="3085893"/>
            <a:ext cx="3559586" cy="111379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前后端分离的开发模式通过RESTful API进行数据通信。API设计遵循统一的资源标识符（URL）、请求方法（HTTP方法）、请求格式和返回格式，确保接口的易用性和兼容性，方便不同前端应用接入。</a:t>
            </a:r>
            <a:endParaRPr lang="en-US" sz="1200" dirty="0"/>
          </a:p>
        </p:txBody>
      </p:sp>
      <p:sp>
        <p:nvSpPr>
          <p:cNvPr id="20" name="Text 10"/>
          <p:cNvSpPr/>
          <p:nvPr/>
        </p:nvSpPr>
        <p:spPr>
          <a:xfrm>
            <a:off x="1212286" y="3283805"/>
            <a:ext cx="3108960" cy="402336"/>
          </a:xfrm>
          <a:prstGeom prst="rect">
            <a:avLst/>
          </a:prstGeom>
          <a:noFill/>
        </p:spPr>
        <p:txBody>
          <a:bodyPr wrap="square" lIns="95250" tIns="95250" rIns="95250" bIns="95250" rtlCol="0" anchor="ctr">
            <a:spAutoFit/>
          </a:bodyPr>
          <a:lstStyle/>
          <a:p>
            <a:pPr marL="0" indent="0" algn="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安全性措施</a:t>
            </a:r>
            <a:endParaRPr lang="en-US" sz="1500" dirty="0"/>
          </a:p>
        </p:txBody>
      </p:sp>
      <p:sp>
        <p:nvSpPr>
          <p:cNvPr id="21" name="Text 11"/>
          <p:cNvSpPr/>
          <p:nvPr/>
        </p:nvSpPr>
        <p:spPr>
          <a:xfrm>
            <a:off x="743245" y="3530355"/>
            <a:ext cx="3559586" cy="929005"/>
          </a:xfrm>
          <a:prstGeom prst="rect">
            <a:avLst/>
          </a:prstGeom>
          <a:noFill/>
        </p:spPr>
        <p:txBody>
          <a:bodyPr wrap="square" lIns="95250" tIns="95250" rIns="95250" bIns="95250" rtlCol="0" anchor="ctr">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前后端开发均需重视安全性，防止数据泄露和非法访问。前端可通过CSRF防护、输入验证和XSS攻击防范来保障用户数据安全；后端则使用SSL加密、权限管理和日志审计等措施保护API接口和数据库。</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3029750"/>
            <a:ext cx="9144000" cy="182880"/>
          </a:xfrm>
          <a:prstGeom prst="rect">
            <a:avLst/>
          </a:prstGeom>
        </p:spPr>
      </p:pic>
      <p:pic>
        <p:nvPicPr>
          <p:cNvPr id="3" name="Image 1" descr="preencoded.png"/>
          <p:cNvPicPr>
            <a:picLocks noChangeAspect="1"/>
          </p:cNvPicPr>
          <p:nvPr/>
        </p:nvPicPr>
        <p:blipFill>
          <a:blip r:embed="rId5"/>
          <a:stretch>
            <a:fillRect/>
          </a:stretch>
        </p:blipFill>
        <p:spPr>
          <a:xfrm>
            <a:off x="535042" y="2125369"/>
            <a:ext cx="182880" cy="182880"/>
          </a:xfrm>
          <a:prstGeom prst="rect">
            <a:avLst/>
          </a:prstGeom>
        </p:spPr>
      </p:pic>
      <p:pic>
        <p:nvPicPr>
          <p:cNvPr id="4" name="Image 2" descr="preencoded.png"/>
          <p:cNvPicPr>
            <a:picLocks noChangeAspect="1"/>
          </p:cNvPicPr>
          <p:nvPr/>
        </p:nvPicPr>
        <p:blipFill>
          <a:blip r:embed="rId6"/>
          <a:stretch>
            <a:fillRect/>
          </a:stretch>
        </p:blipFill>
        <p:spPr>
          <a:xfrm>
            <a:off x="888519" y="2125369"/>
            <a:ext cx="182880" cy="182880"/>
          </a:xfrm>
          <a:prstGeom prst="rect">
            <a:avLst/>
          </a:prstGeom>
        </p:spPr>
      </p:pic>
      <p:pic>
        <p:nvPicPr>
          <p:cNvPr id="5" name="Image 3" descr="preencoded.png"/>
          <p:cNvPicPr>
            <a:picLocks noChangeAspect="1"/>
          </p:cNvPicPr>
          <p:nvPr/>
        </p:nvPicPr>
        <p:blipFill>
          <a:blip r:embed="rId7"/>
          <a:stretch>
            <a:fillRect/>
          </a:stretch>
        </p:blipFill>
        <p:spPr>
          <a:xfrm>
            <a:off x="1241997" y="2125369"/>
            <a:ext cx="182880" cy="182880"/>
          </a:xfrm>
          <a:prstGeom prst="rect">
            <a:avLst/>
          </a:prstGeom>
        </p:spPr>
      </p:pic>
      <p:sp>
        <p:nvSpPr>
          <p:cNvPr id="6" name="Text 0"/>
          <p:cNvSpPr/>
          <p:nvPr/>
        </p:nvSpPr>
        <p:spPr>
          <a:xfrm>
            <a:off x="535042" y="2389670"/>
            <a:ext cx="686595"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7" name="Text 1"/>
          <p:cNvSpPr/>
          <p:nvPr/>
        </p:nvSpPr>
        <p:spPr>
          <a:xfrm>
            <a:off x="1119151" y="2389670"/>
            <a:ext cx="6905698"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项目进度与里程碑</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0" y="386251"/>
            <a:ext cx="4313208" cy="108813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4950" b="1" dirty="0">
                <a:solidFill>
                  <a:srgbClr val="000000">
                    <a:alpha val="10000"/>
                  </a:srgbClr>
                </a:solidFill>
                <a:latin typeface="PingFang SC" pitchFamily="34" charset="0"/>
                <a:ea typeface="PingFang SC" pitchFamily="34" charset="-122"/>
                <a:cs typeface="PingFang SC" pitchFamily="34" charset="-120"/>
              </a:rPr>
              <a:t>CONTENT</a:t>
            </a:r>
            <a:endParaRPr lang="en-US" sz="1500" dirty="0"/>
          </a:p>
        </p:txBody>
      </p:sp>
      <p:sp>
        <p:nvSpPr>
          <p:cNvPr id="3" name="Text 1"/>
          <p:cNvSpPr/>
          <p:nvPr/>
        </p:nvSpPr>
        <p:spPr>
          <a:xfrm>
            <a:off x="231714" y="632464"/>
            <a:ext cx="1675953" cy="7315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3000" b="1" dirty="0">
                <a:solidFill>
                  <a:srgbClr val="000000"/>
                </a:solidFill>
                <a:latin typeface="PingFang SC" pitchFamily="34" charset="0"/>
                <a:ea typeface="PingFang SC" pitchFamily="34" charset="-122"/>
                <a:cs typeface="PingFang SC" pitchFamily="34" charset="-120"/>
              </a:rPr>
              <a:t>目录</a:t>
            </a:r>
            <a:endParaRPr lang="en-US" sz="1500" dirty="0"/>
          </a:p>
        </p:txBody>
      </p:sp>
      <p:pic>
        <p:nvPicPr>
          <p:cNvPr id="4" name="Image 0" descr="preencoded.png"/>
          <p:cNvPicPr>
            <a:picLocks noChangeAspect="1"/>
          </p:cNvPicPr>
          <p:nvPr/>
        </p:nvPicPr>
        <p:blipFill>
          <a:blip r:embed="rId4"/>
          <a:stretch>
            <a:fillRect/>
          </a:stretch>
        </p:blipFill>
        <p:spPr>
          <a:xfrm>
            <a:off x="7521540" y="294811"/>
            <a:ext cx="182880" cy="182880"/>
          </a:xfrm>
          <a:prstGeom prst="rect">
            <a:avLst/>
          </a:prstGeom>
        </p:spPr>
      </p:pic>
      <p:pic>
        <p:nvPicPr>
          <p:cNvPr id="5" name="Image 1" descr="preencoded.png"/>
          <p:cNvPicPr>
            <a:picLocks noChangeAspect="1"/>
          </p:cNvPicPr>
          <p:nvPr/>
        </p:nvPicPr>
        <p:blipFill>
          <a:blip r:embed="rId5"/>
          <a:stretch>
            <a:fillRect/>
          </a:stretch>
        </p:blipFill>
        <p:spPr>
          <a:xfrm>
            <a:off x="7875018" y="294811"/>
            <a:ext cx="182880" cy="182880"/>
          </a:xfrm>
          <a:prstGeom prst="rect">
            <a:avLst/>
          </a:prstGeom>
        </p:spPr>
      </p:pic>
      <p:pic>
        <p:nvPicPr>
          <p:cNvPr id="6" name="Image 2" descr="preencoded.png"/>
          <p:cNvPicPr>
            <a:picLocks noChangeAspect="1"/>
          </p:cNvPicPr>
          <p:nvPr/>
        </p:nvPicPr>
        <p:blipFill>
          <a:blip r:embed="rId6"/>
          <a:stretch>
            <a:fillRect/>
          </a:stretch>
        </p:blipFill>
        <p:spPr>
          <a:xfrm>
            <a:off x="8228496" y="294811"/>
            <a:ext cx="182880" cy="182880"/>
          </a:xfrm>
          <a:prstGeom prst="rect">
            <a:avLst/>
          </a:prstGeom>
        </p:spPr>
      </p:pic>
      <p:sp>
        <p:nvSpPr>
          <p:cNvPr id="7" name="Text 2"/>
          <p:cNvSpPr/>
          <p:nvPr/>
        </p:nvSpPr>
        <p:spPr>
          <a:xfrm>
            <a:off x="1520202" y="1810315"/>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dirty="0">
                <a:solidFill>
                  <a:srgbClr val="000000"/>
                </a:solidFill>
                <a:latin typeface="PingFang SC" pitchFamily="34" charset="0"/>
                <a:ea typeface="PingFang SC" pitchFamily="34" charset="-122"/>
                <a:cs typeface="PingFang SC" pitchFamily="34" charset="-120"/>
              </a:rPr>
              <a:t>项目背景与目标</a:t>
            </a:r>
            <a:endParaRPr lang="en-US" sz="1500" dirty="0"/>
          </a:p>
        </p:txBody>
      </p:sp>
      <p:sp>
        <p:nvSpPr>
          <p:cNvPr id="8" name="Text 3"/>
          <p:cNvSpPr/>
          <p:nvPr/>
        </p:nvSpPr>
        <p:spPr>
          <a:xfrm>
            <a:off x="966844" y="1764595"/>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9" name="Text 4"/>
          <p:cNvSpPr/>
          <p:nvPr/>
        </p:nvSpPr>
        <p:spPr>
          <a:xfrm>
            <a:off x="5334968" y="1810315"/>
            <a:ext cx="3236855"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dirty="0">
                <a:solidFill>
                  <a:srgbClr val="000000"/>
                </a:solidFill>
                <a:latin typeface="PingFang SC" pitchFamily="34" charset="0"/>
                <a:ea typeface="PingFang SC" pitchFamily="34" charset="-122"/>
                <a:cs typeface="PingFang SC" pitchFamily="34" charset="-120"/>
              </a:rPr>
              <a:t>市场调研与需求分析</a:t>
            </a:r>
            <a:endParaRPr lang="en-US" sz="1500" dirty="0"/>
          </a:p>
        </p:txBody>
      </p:sp>
      <p:sp>
        <p:nvSpPr>
          <p:cNvPr id="10" name="Text 5"/>
          <p:cNvSpPr/>
          <p:nvPr/>
        </p:nvSpPr>
        <p:spPr>
          <a:xfrm>
            <a:off x="4781610" y="1764595"/>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1" name="Text 6"/>
          <p:cNvSpPr/>
          <p:nvPr/>
        </p:nvSpPr>
        <p:spPr>
          <a:xfrm>
            <a:off x="1520354" y="2438812"/>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dirty="0">
                <a:solidFill>
                  <a:srgbClr val="000000"/>
                </a:solidFill>
                <a:latin typeface="PingFang SC" pitchFamily="34" charset="0"/>
                <a:ea typeface="PingFang SC" pitchFamily="34" charset="-122"/>
                <a:cs typeface="PingFang SC" pitchFamily="34" charset="-120"/>
              </a:rPr>
              <a:t>平台功能设计</a:t>
            </a:r>
            <a:endParaRPr lang="en-US" sz="1500" dirty="0"/>
          </a:p>
        </p:txBody>
      </p:sp>
      <p:sp>
        <p:nvSpPr>
          <p:cNvPr id="12" name="Text 7"/>
          <p:cNvSpPr/>
          <p:nvPr/>
        </p:nvSpPr>
        <p:spPr>
          <a:xfrm>
            <a:off x="966996" y="2393092"/>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3" name="Text 8"/>
          <p:cNvSpPr/>
          <p:nvPr/>
        </p:nvSpPr>
        <p:spPr>
          <a:xfrm>
            <a:off x="5334846" y="2438812"/>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dirty="0">
                <a:solidFill>
                  <a:srgbClr val="000000"/>
                </a:solidFill>
                <a:latin typeface="PingFang SC" pitchFamily="34" charset="0"/>
                <a:ea typeface="PingFang SC" pitchFamily="34" charset="-122"/>
                <a:cs typeface="PingFang SC" pitchFamily="34" charset="-120"/>
              </a:rPr>
              <a:t>技术实现方案</a:t>
            </a:r>
            <a:endParaRPr lang="en-US" sz="1500" dirty="0"/>
          </a:p>
        </p:txBody>
      </p:sp>
      <p:sp>
        <p:nvSpPr>
          <p:cNvPr id="14" name="Text 9"/>
          <p:cNvSpPr/>
          <p:nvPr/>
        </p:nvSpPr>
        <p:spPr>
          <a:xfrm>
            <a:off x="4781488" y="2393092"/>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5" name="Text 10"/>
          <p:cNvSpPr/>
          <p:nvPr/>
        </p:nvSpPr>
        <p:spPr>
          <a:xfrm>
            <a:off x="1520281" y="3067310"/>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dirty="0">
                <a:solidFill>
                  <a:srgbClr val="000000"/>
                </a:solidFill>
                <a:latin typeface="PingFang SC" pitchFamily="34" charset="0"/>
                <a:ea typeface="PingFang SC" pitchFamily="34" charset="-122"/>
                <a:cs typeface="PingFang SC" pitchFamily="34" charset="-120"/>
              </a:rPr>
              <a:t>项目进度与里程碑</a:t>
            </a:r>
            <a:endParaRPr lang="en-US" sz="1500" dirty="0"/>
          </a:p>
        </p:txBody>
      </p:sp>
      <p:sp>
        <p:nvSpPr>
          <p:cNvPr id="16" name="Text 11"/>
          <p:cNvSpPr/>
          <p:nvPr/>
        </p:nvSpPr>
        <p:spPr>
          <a:xfrm>
            <a:off x="966924" y="3021590"/>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17" name="Text 12"/>
          <p:cNvSpPr/>
          <p:nvPr/>
        </p:nvSpPr>
        <p:spPr>
          <a:xfrm>
            <a:off x="5334846" y="3067310"/>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dirty="0">
                <a:solidFill>
                  <a:srgbClr val="000000"/>
                </a:solidFill>
                <a:latin typeface="PingFang SC" pitchFamily="34" charset="0"/>
                <a:ea typeface="PingFang SC" pitchFamily="34" charset="-122"/>
                <a:cs typeface="PingFang SC" pitchFamily="34" charset="-120"/>
              </a:rPr>
              <a:t>营销与推广计划</a:t>
            </a:r>
            <a:endParaRPr lang="en-US" sz="1500" dirty="0"/>
          </a:p>
        </p:txBody>
      </p:sp>
      <p:sp>
        <p:nvSpPr>
          <p:cNvPr id="18" name="Text 13"/>
          <p:cNvSpPr/>
          <p:nvPr/>
        </p:nvSpPr>
        <p:spPr>
          <a:xfrm>
            <a:off x="4781488" y="3021590"/>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19" name="Text 14"/>
          <p:cNvSpPr/>
          <p:nvPr/>
        </p:nvSpPr>
        <p:spPr>
          <a:xfrm>
            <a:off x="1520091" y="3695808"/>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dirty="0">
                <a:solidFill>
                  <a:srgbClr val="000000"/>
                </a:solidFill>
                <a:latin typeface="PingFang SC" pitchFamily="34" charset="0"/>
                <a:ea typeface="PingFang SC" pitchFamily="34" charset="-122"/>
                <a:cs typeface="PingFang SC" pitchFamily="34" charset="-120"/>
              </a:rPr>
              <a:t>财务规划与预测</a:t>
            </a:r>
            <a:endParaRPr lang="en-US" sz="1500" dirty="0"/>
          </a:p>
        </p:txBody>
      </p:sp>
      <p:sp>
        <p:nvSpPr>
          <p:cNvPr id="20" name="Text 15"/>
          <p:cNvSpPr/>
          <p:nvPr/>
        </p:nvSpPr>
        <p:spPr>
          <a:xfrm>
            <a:off x="966733" y="3650088"/>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500" dirty="0"/>
          </a:p>
        </p:txBody>
      </p:sp>
      <p:sp>
        <p:nvSpPr>
          <p:cNvPr id="21" name="Text 16"/>
          <p:cNvSpPr/>
          <p:nvPr/>
        </p:nvSpPr>
        <p:spPr>
          <a:xfrm>
            <a:off x="5334846" y="3695808"/>
            <a:ext cx="3236976"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dirty="0">
                <a:solidFill>
                  <a:srgbClr val="000000"/>
                </a:solidFill>
                <a:latin typeface="PingFang SC" pitchFamily="34" charset="0"/>
                <a:ea typeface="PingFang SC" pitchFamily="34" charset="-122"/>
                <a:cs typeface="PingFang SC" pitchFamily="34" charset="-120"/>
              </a:rPr>
              <a:t>未来发展规划</a:t>
            </a:r>
            <a:endParaRPr lang="en-US" sz="1500" dirty="0"/>
          </a:p>
        </p:txBody>
      </p:sp>
      <p:sp>
        <p:nvSpPr>
          <p:cNvPr id="22" name="Text 17"/>
          <p:cNvSpPr/>
          <p:nvPr/>
        </p:nvSpPr>
        <p:spPr>
          <a:xfrm>
            <a:off x="4781488" y="3650088"/>
            <a:ext cx="713232" cy="621792"/>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4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项目启动与团队组建</a:t>
            </a:r>
            <a:endParaRPr lang="en-US" sz="1500" dirty="0"/>
          </a:p>
        </p:txBody>
      </p:sp>
      <p:pic>
        <p:nvPicPr>
          <p:cNvPr id="3" name="Image 0" descr="preencoded.png"/>
          <p:cNvPicPr>
            <a:picLocks noChangeAspect="1"/>
          </p:cNvPicPr>
          <p:nvPr/>
        </p:nvPicPr>
        <p:blipFill>
          <a:blip r:embed="rId13"/>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14"/>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15"/>
          <a:stretch>
            <a:fillRect/>
          </a:stretch>
        </p:blipFill>
        <p:spPr>
          <a:xfrm>
            <a:off x="1186041" y="270231"/>
            <a:ext cx="182880" cy="182880"/>
          </a:xfrm>
          <a:prstGeom prst="rect">
            <a:avLst/>
          </a:prstGeom>
        </p:spPr>
      </p:pic>
      <p:sp>
        <p:nvSpPr>
          <p:cNvPr id="9" name="Text 1"/>
          <p:cNvSpPr/>
          <p:nvPr>
            <p:custDataLst>
              <p:tags r:id="rId1"/>
            </p:custDataLst>
          </p:nvPr>
        </p:nvSpPr>
        <p:spPr>
          <a:xfrm>
            <a:off x="1636445" y="995436"/>
            <a:ext cx="784215"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3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13" name="Text 2"/>
          <p:cNvSpPr/>
          <p:nvPr>
            <p:custDataLst>
              <p:tags r:id="rId2"/>
            </p:custDataLst>
          </p:nvPr>
        </p:nvSpPr>
        <p:spPr>
          <a:xfrm>
            <a:off x="819554" y="1580278"/>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项目启动</a:t>
            </a:r>
            <a:endParaRPr lang="en-US" sz="1500" dirty="0"/>
          </a:p>
        </p:txBody>
      </p:sp>
      <p:sp>
        <p:nvSpPr>
          <p:cNvPr id="14" name="Text 3"/>
          <p:cNvSpPr/>
          <p:nvPr>
            <p:custDataLst>
              <p:tags r:id="rId3"/>
            </p:custDataLst>
          </p:nvPr>
        </p:nvSpPr>
        <p:spPr>
          <a:xfrm>
            <a:off x="626110" y="2036445"/>
            <a:ext cx="2630170" cy="1855470"/>
          </a:xfrm>
          <a:prstGeom prst="rect">
            <a:avLst/>
          </a:prstGeom>
          <a:noFill/>
        </p:spPr>
        <p:txBody>
          <a:bodyPr wrap="square" lIns="95250" tIns="95250" rIns="95250" bIns="95250" rtlCol="0" anchor="t">
            <a:noAutofit/>
          </a:bodyPr>
          <a:lstStyle/>
          <a:p>
            <a:pPr marL="0" indent="0" algn="just">
              <a:lnSpc>
                <a:spcPct val="100000"/>
              </a:lnSpc>
              <a:spcBef>
                <a:spcPts val="375"/>
              </a:spcBef>
              <a:buNone/>
            </a:pP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二手书交易网站项目的启动标志着一项环保且经济的创新尝试。该平台通过利用互联网技术，为大学生提供一个便捷、安全的线上交易环境，实现资源的合理利用，降低学习成本，并培养环保意识和经济观念。</a:t>
            </a:r>
            <a:endParaRPr lang="en-US" dirty="0"/>
          </a:p>
        </p:txBody>
      </p:sp>
      <p:sp>
        <p:nvSpPr>
          <p:cNvPr id="17" name="Text 4"/>
          <p:cNvSpPr/>
          <p:nvPr>
            <p:custDataLst>
              <p:tags r:id="rId4"/>
            </p:custDataLst>
          </p:nvPr>
        </p:nvSpPr>
        <p:spPr>
          <a:xfrm>
            <a:off x="4152608" y="995436"/>
            <a:ext cx="849850"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3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8" name="Text 5"/>
          <p:cNvSpPr/>
          <p:nvPr>
            <p:custDataLst>
              <p:tags r:id="rId5"/>
            </p:custDataLst>
          </p:nvPr>
        </p:nvSpPr>
        <p:spPr>
          <a:xfrm>
            <a:off x="3356765" y="1643143"/>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项目目标设定</a:t>
            </a:r>
            <a:endParaRPr lang="en-US" sz="1500" dirty="0"/>
          </a:p>
        </p:txBody>
      </p:sp>
      <p:sp>
        <p:nvSpPr>
          <p:cNvPr id="19" name="Text 6"/>
          <p:cNvSpPr/>
          <p:nvPr>
            <p:custDataLst>
              <p:tags r:id="rId6"/>
            </p:custDataLst>
          </p:nvPr>
        </p:nvSpPr>
        <p:spPr>
          <a:xfrm>
            <a:off x="3356765" y="2108344"/>
            <a:ext cx="2430470" cy="268351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项目的主要目标是建立一个高效、便捷的在线环境，供在校学生买卖二手书籍。通过用户注册、书籍发布、搜索筛选、在线交流等功能，实现快速匹配与交易，提高资源利用率。</a:t>
            </a:r>
            <a:endParaRPr lang="en-US" dirty="0"/>
          </a:p>
        </p:txBody>
      </p:sp>
      <p:sp>
        <p:nvSpPr>
          <p:cNvPr id="22" name="Text 7"/>
          <p:cNvSpPr/>
          <p:nvPr>
            <p:custDataLst>
              <p:tags r:id="rId7"/>
            </p:custDataLst>
          </p:nvPr>
        </p:nvSpPr>
        <p:spPr>
          <a:xfrm>
            <a:off x="6676289" y="995436"/>
            <a:ext cx="817032"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3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3" name="Text 8"/>
          <p:cNvSpPr/>
          <p:nvPr>
            <p:custDataLst>
              <p:tags r:id="rId8"/>
            </p:custDataLst>
          </p:nvPr>
        </p:nvSpPr>
        <p:spPr>
          <a:xfrm>
            <a:off x="5887626" y="1643143"/>
            <a:ext cx="2430470" cy="40233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项目团队构建</a:t>
            </a:r>
            <a:endParaRPr lang="en-US" sz="1500" dirty="0"/>
          </a:p>
        </p:txBody>
      </p:sp>
      <p:sp>
        <p:nvSpPr>
          <p:cNvPr id="24" name="Text 9"/>
          <p:cNvSpPr/>
          <p:nvPr>
            <p:custDataLst>
              <p:tags r:id="rId9"/>
            </p:custDataLst>
          </p:nvPr>
        </p:nvSpPr>
        <p:spPr>
          <a:xfrm>
            <a:off x="5871798" y="1982614"/>
            <a:ext cx="2890520" cy="311623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初期项目团队由3人组成，包括</a:t>
            </a:r>
          </a:p>
          <a:p>
            <a:pPr marL="0" indent="0" algn="just">
              <a:lnSpc>
                <a:spcPct val="100000"/>
              </a:lnSpc>
              <a:spcBef>
                <a:spcPts val="375"/>
              </a:spcBef>
              <a:buNone/>
            </a:pPr>
            <a:r>
              <a:rPr 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项目经理</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及市场营销莫睿廷：负责整体项目进度把控和宣传和用户引流</a:t>
            </a:r>
          </a:p>
          <a:p>
            <a:pPr marL="0" indent="0" algn="just">
              <a:lnSpc>
                <a:spcPct val="100000"/>
              </a:lnSpc>
              <a:spcBef>
                <a:spcPts val="375"/>
              </a:spcBef>
              <a:buNone/>
            </a:pPr>
            <a:r>
              <a:rPr lang="en-US" b="1"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后端技术开发</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宋世博：负责服务器及数据库管理</a:t>
            </a:r>
          </a:p>
          <a:p>
            <a:pPr marL="0" indent="0" algn="just">
              <a:lnSpc>
                <a:spcPct val="100000"/>
              </a:lnSpc>
              <a:spcBef>
                <a:spcPts val="375"/>
              </a:spcBef>
              <a:buNone/>
            </a:pP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前端技术开发徐炳凯：</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负责网站界面和用户交互设计</a:t>
            </a:r>
            <a:endParaRPr lang="en-US"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关键功能开发与测试</a:t>
            </a:r>
            <a:endParaRPr lang="en-US" sz="1500" dirty="0"/>
          </a:p>
        </p:txBody>
      </p:sp>
      <p:pic>
        <p:nvPicPr>
          <p:cNvPr id="3" name="Image 0" descr="preencoded.png"/>
          <p:cNvPicPr>
            <a:picLocks noChangeAspect="1"/>
          </p:cNvPicPr>
          <p:nvPr/>
        </p:nvPicPr>
        <p:blipFill>
          <a:blip r:embed="rId3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3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36"/>
          <a:stretch>
            <a:fillRect/>
          </a:stretch>
        </p:blipFill>
        <p:spPr>
          <a:xfrm>
            <a:off x="1186041" y="270231"/>
            <a:ext cx="182880" cy="182880"/>
          </a:xfrm>
          <a:prstGeom prst="rect">
            <a:avLst/>
          </a:prstGeom>
        </p:spPr>
      </p:pic>
      <p:sp>
        <p:nvSpPr>
          <p:cNvPr id="6" name="Text 1"/>
          <p:cNvSpPr/>
          <p:nvPr>
            <p:custDataLst>
              <p:tags r:id="rId1"/>
            </p:custDataLst>
          </p:nvPr>
        </p:nvSpPr>
        <p:spPr>
          <a:xfrm>
            <a:off x="502863" y="3220517"/>
            <a:ext cx="2522830" cy="12979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交易流程管理功能涵盖发布、购买、支付及物流等环节，确保交易过程顺畅。平台需提供简洁的交易流程设计，包括书籍发布审核机制、在线支付接口和物流跟踪系统，保障交易的透明度和安全性。</a:t>
            </a:r>
            <a:endParaRPr lang="en-US" sz="1200" dirty="0"/>
          </a:p>
        </p:txBody>
      </p:sp>
      <p:sp>
        <p:nvSpPr>
          <p:cNvPr id="7" name="Text 2"/>
          <p:cNvSpPr/>
          <p:nvPr>
            <p:custDataLst>
              <p:tags r:id="rId2"/>
            </p:custDataLst>
          </p:nvPr>
        </p:nvSpPr>
        <p:spPr>
          <a:xfrm>
            <a:off x="3312757" y="3220697"/>
            <a:ext cx="2522830" cy="12979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评价与反馈机制功能是提升用户信任和满意度的关键，需设立完善的用户评价系统和反馈渠道。用户可在交易完成后对书籍质量、卖家服务进行打分和评论，平台需及时处理用户反馈，不断优化服务质量。</a:t>
            </a:r>
            <a:endParaRPr lang="en-US" sz="1200" dirty="0"/>
          </a:p>
        </p:txBody>
      </p:sp>
      <p:sp>
        <p:nvSpPr>
          <p:cNvPr id="8" name="Text 3"/>
          <p:cNvSpPr/>
          <p:nvPr>
            <p:custDataLst>
              <p:tags r:id="rId3"/>
            </p:custDataLst>
          </p:nvPr>
        </p:nvSpPr>
        <p:spPr>
          <a:xfrm>
            <a:off x="6071618" y="3220441"/>
            <a:ext cx="2522830" cy="12979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安全支付与物流管理功能确保交易资金和书籍的安全。平台需接入第三方支付平台，确保支付过程的安全可靠；同时，提供合作的物流公司信息，实现书籍的快速配送和追踪，保障用户权益。</a:t>
            </a:r>
            <a:endParaRPr lang="en-US" sz="1200" dirty="0"/>
          </a:p>
        </p:txBody>
      </p:sp>
      <p:pic>
        <p:nvPicPr>
          <p:cNvPr id="9" name="Image 3" descr="preencoded.png"/>
          <p:cNvPicPr>
            <a:picLocks noChangeAspect="1"/>
          </p:cNvPicPr>
          <p:nvPr>
            <p:custDataLst>
              <p:tags r:id="rId4"/>
            </p:custDataLst>
          </p:nvPr>
        </p:nvPicPr>
        <p:blipFill>
          <a:blip r:embed="rId37"/>
          <a:stretch>
            <a:fillRect/>
          </a:stretch>
        </p:blipFill>
        <p:spPr>
          <a:xfrm>
            <a:off x="978351" y="2782041"/>
            <a:ext cx="2031797" cy="438912"/>
          </a:xfrm>
          <a:prstGeom prst="rect">
            <a:avLst/>
          </a:prstGeom>
        </p:spPr>
      </p:pic>
      <p:pic>
        <p:nvPicPr>
          <p:cNvPr id="10" name="Image 4" descr="preencoded.png"/>
          <p:cNvPicPr>
            <a:picLocks noChangeAspect="1"/>
          </p:cNvPicPr>
          <p:nvPr>
            <p:custDataLst>
              <p:tags r:id="rId5"/>
            </p:custDataLst>
          </p:nvPr>
        </p:nvPicPr>
        <p:blipFill>
          <a:blip r:embed="rId38"/>
          <a:stretch>
            <a:fillRect/>
          </a:stretch>
        </p:blipFill>
        <p:spPr>
          <a:xfrm rot="-10800000">
            <a:off x="2647195" y="2781529"/>
            <a:ext cx="544982" cy="438912"/>
          </a:xfrm>
          <a:prstGeom prst="rect">
            <a:avLst/>
          </a:prstGeom>
        </p:spPr>
      </p:pic>
      <p:sp>
        <p:nvSpPr>
          <p:cNvPr id="11" name="Text 4"/>
          <p:cNvSpPr/>
          <p:nvPr>
            <p:custDataLst>
              <p:tags r:id="rId6"/>
            </p:custDataLst>
          </p:nvPr>
        </p:nvSpPr>
        <p:spPr>
          <a:xfrm>
            <a:off x="977975" y="2772641"/>
            <a:ext cx="2087791"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交易流程管理功能</a:t>
            </a:r>
            <a:endParaRPr lang="en-US" sz="1500" dirty="0"/>
          </a:p>
        </p:txBody>
      </p:sp>
      <p:pic>
        <p:nvPicPr>
          <p:cNvPr id="12" name="Image 5" descr="preencoded.png"/>
          <p:cNvPicPr>
            <a:picLocks noChangeAspect="1"/>
          </p:cNvPicPr>
          <p:nvPr>
            <p:custDataLst>
              <p:tags r:id="rId7"/>
            </p:custDataLst>
          </p:nvPr>
        </p:nvPicPr>
        <p:blipFill>
          <a:blip r:embed="rId39"/>
          <a:stretch>
            <a:fillRect/>
          </a:stretch>
        </p:blipFill>
        <p:spPr>
          <a:xfrm>
            <a:off x="494441" y="2781785"/>
            <a:ext cx="438912" cy="438912"/>
          </a:xfrm>
          <a:prstGeom prst="rect">
            <a:avLst/>
          </a:prstGeom>
        </p:spPr>
      </p:pic>
      <p:sp>
        <p:nvSpPr>
          <p:cNvPr id="13" name="Text 5"/>
          <p:cNvSpPr/>
          <p:nvPr>
            <p:custDataLst>
              <p:tags r:id="rId8"/>
            </p:custDataLst>
          </p:nvPr>
        </p:nvSpPr>
        <p:spPr>
          <a:xfrm>
            <a:off x="376667" y="2790929"/>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pic>
        <p:nvPicPr>
          <p:cNvPr id="14" name="Image 6" descr="preencoded.png"/>
          <p:cNvPicPr>
            <a:picLocks noChangeAspect="1"/>
          </p:cNvPicPr>
          <p:nvPr>
            <p:custDataLst>
              <p:tags r:id="rId9"/>
            </p:custDataLst>
          </p:nvPr>
        </p:nvPicPr>
        <p:blipFill>
          <a:blip r:embed="rId37"/>
          <a:stretch>
            <a:fillRect/>
          </a:stretch>
        </p:blipFill>
        <p:spPr>
          <a:xfrm>
            <a:off x="3785374" y="2781529"/>
            <a:ext cx="2031797" cy="438912"/>
          </a:xfrm>
          <a:prstGeom prst="rect">
            <a:avLst/>
          </a:prstGeom>
        </p:spPr>
      </p:pic>
      <p:pic>
        <p:nvPicPr>
          <p:cNvPr id="15" name="Image 7" descr="preencoded.png"/>
          <p:cNvPicPr>
            <a:picLocks noChangeAspect="1"/>
          </p:cNvPicPr>
          <p:nvPr>
            <p:custDataLst>
              <p:tags r:id="rId10"/>
            </p:custDataLst>
          </p:nvPr>
        </p:nvPicPr>
        <p:blipFill>
          <a:blip r:embed="rId38"/>
          <a:stretch>
            <a:fillRect/>
          </a:stretch>
        </p:blipFill>
        <p:spPr>
          <a:xfrm rot="-10800000">
            <a:off x="5454217" y="2781018"/>
            <a:ext cx="544982" cy="438912"/>
          </a:xfrm>
          <a:prstGeom prst="rect">
            <a:avLst/>
          </a:prstGeom>
        </p:spPr>
      </p:pic>
      <p:pic>
        <p:nvPicPr>
          <p:cNvPr id="16" name="Image 8" descr="preencoded.png"/>
          <p:cNvPicPr>
            <a:picLocks noChangeAspect="1"/>
          </p:cNvPicPr>
          <p:nvPr>
            <p:custDataLst>
              <p:tags r:id="rId11"/>
            </p:custDataLst>
          </p:nvPr>
        </p:nvPicPr>
        <p:blipFill>
          <a:blip r:embed="rId39"/>
          <a:stretch>
            <a:fillRect/>
          </a:stretch>
        </p:blipFill>
        <p:spPr>
          <a:xfrm>
            <a:off x="3301464" y="2781274"/>
            <a:ext cx="438912" cy="438912"/>
          </a:xfrm>
          <a:prstGeom prst="rect">
            <a:avLst/>
          </a:prstGeom>
        </p:spPr>
      </p:pic>
      <p:sp>
        <p:nvSpPr>
          <p:cNvPr id="17" name="Text 6"/>
          <p:cNvSpPr/>
          <p:nvPr>
            <p:custDataLst>
              <p:tags r:id="rId12"/>
            </p:custDataLst>
          </p:nvPr>
        </p:nvSpPr>
        <p:spPr>
          <a:xfrm>
            <a:off x="3183690" y="2790418"/>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pic>
        <p:nvPicPr>
          <p:cNvPr id="18" name="Image 9" descr="preencoded.png"/>
          <p:cNvPicPr>
            <a:picLocks noChangeAspect="1"/>
          </p:cNvPicPr>
          <p:nvPr>
            <p:custDataLst>
              <p:tags r:id="rId13"/>
            </p:custDataLst>
          </p:nvPr>
        </p:nvPicPr>
        <p:blipFill>
          <a:blip r:embed="rId37"/>
          <a:stretch>
            <a:fillRect/>
          </a:stretch>
        </p:blipFill>
        <p:spPr>
          <a:xfrm>
            <a:off x="6553506" y="2781529"/>
            <a:ext cx="2031797" cy="438912"/>
          </a:xfrm>
          <a:prstGeom prst="rect">
            <a:avLst/>
          </a:prstGeom>
        </p:spPr>
      </p:pic>
      <p:pic>
        <p:nvPicPr>
          <p:cNvPr id="19" name="Image 10" descr="preencoded.png"/>
          <p:cNvPicPr>
            <a:picLocks noChangeAspect="1"/>
          </p:cNvPicPr>
          <p:nvPr>
            <p:custDataLst>
              <p:tags r:id="rId14"/>
            </p:custDataLst>
          </p:nvPr>
        </p:nvPicPr>
        <p:blipFill>
          <a:blip r:embed="rId38"/>
          <a:stretch>
            <a:fillRect/>
          </a:stretch>
        </p:blipFill>
        <p:spPr>
          <a:xfrm rot="-10800000">
            <a:off x="8222350" y="2781018"/>
            <a:ext cx="544982" cy="438912"/>
          </a:xfrm>
          <a:prstGeom prst="rect">
            <a:avLst/>
          </a:prstGeom>
        </p:spPr>
      </p:pic>
      <p:pic>
        <p:nvPicPr>
          <p:cNvPr id="20" name="Image 11" descr="preencoded.png"/>
          <p:cNvPicPr>
            <a:picLocks noChangeAspect="1"/>
          </p:cNvPicPr>
          <p:nvPr>
            <p:custDataLst>
              <p:tags r:id="rId15"/>
            </p:custDataLst>
          </p:nvPr>
        </p:nvPicPr>
        <p:blipFill>
          <a:blip r:embed="rId39"/>
          <a:stretch>
            <a:fillRect/>
          </a:stretch>
        </p:blipFill>
        <p:spPr>
          <a:xfrm>
            <a:off x="6069596" y="2781274"/>
            <a:ext cx="438912" cy="438912"/>
          </a:xfrm>
          <a:prstGeom prst="rect">
            <a:avLst/>
          </a:prstGeom>
        </p:spPr>
      </p:pic>
      <p:sp>
        <p:nvSpPr>
          <p:cNvPr id="21" name="Text 7"/>
          <p:cNvSpPr/>
          <p:nvPr>
            <p:custDataLst>
              <p:tags r:id="rId16"/>
            </p:custDataLst>
          </p:nvPr>
        </p:nvSpPr>
        <p:spPr>
          <a:xfrm>
            <a:off x="5951823" y="2790418"/>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2" name="Text 8"/>
          <p:cNvSpPr/>
          <p:nvPr>
            <p:custDataLst>
              <p:tags r:id="rId17"/>
            </p:custDataLst>
          </p:nvPr>
        </p:nvSpPr>
        <p:spPr>
          <a:xfrm>
            <a:off x="3792676" y="2772385"/>
            <a:ext cx="2087575"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评价与反馈机制功能</a:t>
            </a:r>
            <a:endParaRPr lang="en-US" sz="1500" dirty="0"/>
          </a:p>
        </p:txBody>
      </p:sp>
      <p:sp>
        <p:nvSpPr>
          <p:cNvPr id="23" name="Text 9"/>
          <p:cNvSpPr/>
          <p:nvPr>
            <p:custDataLst>
              <p:tags r:id="rId18"/>
            </p:custDataLst>
          </p:nvPr>
        </p:nvSpPr>
        <p:spPr>
          <a:xfrm>
            <a:off x="6553506" y="2771874"/>
            <a:ext cx="2087575"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安全支付与物流管理功能</a:t>
            </a:r>
            <a:endParaRPr lang="en-US" sz="1500" dirty="0"/>
          </a:p>
        </p:txBody>
      </p:sp>
      <p:sp>
        <p:nvSpPr>
          <p:cNvPr id="24" name="Text 10"/>
          <p:cNvSpPr/>
          <p:nvPr>
            <p:custDataLst>
              <p:tags r:id="rId19"/>
            </p:custDataLst>
          </p:nvPr>
        </p:nvSpPr>
        <p:spPr>
          <a:xfrm>
            <a:off x="1773689" y="1453896"/>
            <a:ext cx="2522830" cy="12979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用户注册与管理功能是平台的基础，需支持用户创建账户、登录验证以及个人信息管理。通过这一功能，用户可以发布二手书交易信息、浏览其他用户的售书详情，并互动交流，提升用户体验和平台活跃度。</a:t>
            </a:r>
            <a:endParaRPr lang="en-US" sz="1200" dirty="0"/>
          </a:p>
        </p:txBody>
      </p:sp>
      <p:sp>
        <p:nvSpPr>
          <p:cNvPr id="25" name="Text 11"/>
          <p:cNvSpPr/>
          <p:nvPr>
            <p:custDataLst>
              <p:tags r:id="rId20"/>
            </p:custDataLst>
          </p:nvPr>
        </p:nvSpPr>
        <p:spPr>
          <a:xfrm>
            <a:off x="4789805" y="1454150"/>
            <a:ext cx="2874010" cy="12979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书籍搜索与分类功能是提升交易效率的重要工具，需提供智能搜索和多维度书籍分类选项。用户可以通过关键字、ISBN码等快速查找所需书籍，同时平台应支持按科目、年份、出版社等进行细分分类，方便用户精准定位。</a:t>
            </a:r>
            <a:endParaRPr lang="en-US" sz="1200" dirty="0"/>
          </a:p>
        </p:txBody>
      </p:sp>
      <p:pic>
        <p:nvPicPr>
          <p:cNvPr id="26" name="Image 12" descr="preencoded.png"/>
          <p:cNvPicPr>
            <a:picLocks noChangeAspect="1"/>
          </p:cNvPicPr>
          <p:nvPr>
            <p:custDataLst>
              <p:tags r:id="rId21"/>
            </p:custDataLst>
          </p:nvPr>
        </p:nvPicPr>
        <p:blipFill>
          <a:blip r:embed="rId37"/>
          <a:stretch>
            <a:fillRect/>
          </a:stretch>
        </p:blipFill>
        <p:spPr>
          <a:xfrm>
            <a:off x="2257836" y="1014638"/>
            <a:ext cx="2031797" cy="438912"/>
          </a:xfrm>
          <a:prstGeom prst="rect">
            <a:avLst/>
          </a:prstGeom>
        </p:spPr>
      </p:pic>
      <p:pic>
        <p:nvPicPr>
          <p:cNvPr id="27" name="Image 13" descr="preencoded.png"/>
          <p:cNvPicPr>
            <a:picLocks noChangeAspect="1"/>
          </p:cNvPicPr>
          <p:nvPr>
            <p:custDataLst>
              <p:tags r:id="rId22"/>
            </p:custDataLst>
          </p:nvPr>
        </p:nvPicPr>
        <p:blipFill>
          <a:blip r:embed="rId38"/>
          <a:stretch>
            <a:fillRect/>
          </a:stretch>
        </p:blipFill>
        <p:spPr>
          <a:xfrm rot="-10800000">
            <a:off x="3926680" y="1014126"/>
            <a:ext cx="544982" cy="438912"/>
          </a:xfrm>
          <a:prstGeom prst="rect">
            <a:avLst/>
          </a:prstGeom>
        </p:spPr>
      </p:pic>
      <p:pic>
        <p:nvPicPr>
          <p:cNvPr id="28" name="Image 14" descr="preencoded.png"/>
          <p:cNvPicPr>
            <a:picLocks noChangeAspect="1"/>
          </p:cNvPicPr>
          <p:nvPr>
            <p:custDataLst>
              <p:tags r:id="rId23"/>
            </p:custDataLst>
          </p:nvPr>
        </p:nvPicPr>
        <p:blipFill>
          <a:blip r:embed="rId39"/>
          <a:stretch>
            <a:fillRect/>
          </a:stretch>
        </p:blipFill>
        <p:spPr>
          <a:xfrm>
            <a:off x="1773926" y="1014382"/>
            <a:ext cx="438912" cy="438912"/>
          </a:xfrm>
          <a:prstGeom prst="rect">
            <a:avLst/>
          </a:prstGeom>
        </p:spPr>
      </p:pic>
      <p:sp>
        <p:nvSpPr>
          <p:cNvPr id="29" name="Text 12"/>
          <p:cNvSpPr/>
          <p:nvPr>
            <p:custDataLst>
              <p:tags r:id="rId24"/>
            </p:custDataLst>
          </p:nvPr>
        </p:nvSpPr>
        <p:spPr>
          <a:xfrm>
            <a:off x="1656153" y="1023526"/>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30" name="Image 15" descr="preencoded.png"/>
          <p:cNvPicPr>
            <a:picLocks noChangeAspect="1"/>
          </p:cNvPicPr>
          <p:nvPr>
            <p:custDataLst>
              <p:tags r:id="rId25"/>
            </p:custDataLst>
          </p:nvPr>
        </p:nvPicPr>
        <p:blipFill>
          <a:blip r:embed="rId37"/>
          <a:stretch>
            <a:fillRect/>
          </a:stretch>
        </p:blipFill>
        <p:spPr>
          <a:xfrm>
            <a:off x="5274021" y="1014984"/>
            <a:ext cx="2031797" cy="438912"/>
          </a:xfrm>
          <a:prstGeom prst="rect">
            <a:avLst/>
          </a:prstGeom>
        </p:spPr>
      </p:pic>
      <p:pic>
        <p:nvPicPr>
          <p:cNvPr id="31" name="Image 16" descr="preencoded.png"/>
          <p:cNvPicPr>
            <a:picLocks noChangeAspect="1"/>
          </p:cNvPicPr>
          <p:nvPr>
            <p:custDataLst>
              <p:tags r:id="rId26"/>
            </p:custDataLst>
          </p:nvPr>
        </p:nvPicPr>
        <p:blipFill>
          <a:blip r:embed="rId38"/>
          <a:stretch>
            <a:fillRect/>
          </a:stretch>
        </p:blipFill>
        <p:spPr>
          <a:xfrm rot="-10800000">
            <a:off x="6942865" y="1014472"/>
            <a:ext cx="544982" cy="438912"/>
          </a:xfrm>
          <a:prstGeom prst="rect">
            <a:avLst/>
          </a:prstGeom>
        </p:spPr>
      </p:pic>
      <p:pic>
        <p:nvPicPr>
          <p:cNvPr id="32" name="Image 17" descr="preencoded.png"/>
          <p:cNvPicPr>
            <a:picLocks noChangeAspect="1"/>
          </p:cNvPicPr>
          <p:nvPr>
            <p:custDataLst>
              <p:tags r:id="rId27"/>
            </p:custDataLst>
          </p:nvPr>
        </p:nvPicPr>
        <p:blipFill>
          <a:blip r:embed="rId39"/>
          <a:stretch>
            <a:fillRect/>
          </a:stretch>
        </p:blipFill>
        <p:spPr>
          <a:xfrm>
            <a:off x="4790111" y="1014728"/>
            <a:ext cx="438912" cy="438912"/>
          </a:xfrm>
          <a:prstGeom prst="rect">
            <a:avLst/>
          </a:prstGeom>
        </p:spPr>
      </p:pic>
      <p:sp>
        <p:nvSpPr>
          <p:cNvPr id="33" name="Text 13"/>
          <p:cNvSpPr/>
          <p:nvPr>
            <p:custDataLst>
              <p:tags r:id="rId28"/>
            </p:custDataLst>
          </p:nvPr>
        </p:nvSpPr>
        <p:spPr>
          <a:xfrm>
            <a:off x="4672337" y="1023872"/>
            <a:ext cx="674459"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34" name="Text 14"/>
          <p:cNvSpPr/>
          <p:nvPr>
            <p:custDataLst>
              <p:tags r:id="rId29"/>
            </p:custDataLst>
          </p:nvPr>
        </p:nvSpPr>
        <p:spPr>
          <a:xfrm>
            <a:off x="2267865" y="996696"/>
            <a:ext cx="2087575"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用户注册与管理功能</a:t>
            </a:r>
            <a:endParaRPr lang="en-US" sz="1500" dirty="0"/>
          </a:p>
        </p:txBody>
      </p:sp>
      <p:sp>
        <p:nvSpPr>
          <p:cNvPr id="35" name="Text 15"/>
          <p:cNvSpPr/>
          <p:nvPr>
            <p:custDataLst>
              <p:tags r:id="rId30"/>
            </p:custDataLst>
          </p:nvPr>
        </p:nvSpPr>
        <p:spPr>
          <a:xfrm>
            <a:off x="5280929" y="1005840"/>
            <a:ext cx="2087575" cy="45720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书籍搜索与分类功能</a:t>
            </a:r>
            <a:endParaRPr lang="en-US" sz="15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上线与运营阶段安排</a:t>
            </a:r>
            <a:endParaRPr lang="en-US" sz="1500" dirty="0"/>
          </a:p>
        </p:txBody>
      </p:sp>
      <p:pic>
        <p:nvPicPr>
          <p:cNvPr id="3" name="Image 0" descr="preencoded.png"/>
          <p:cNvPicPr>
            <a:picLocks noChangeAspect="1"/>
          </p:cNvPicPr>
          <p:nvPr/>
        </p:nvPicPr>
        <p:blipFill>
          <a:blip r:embed="rId20"/>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1"/>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2"/>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3">
            <a:alphaModFix amt="10000"/>
          </a:blip>
          <a:stretch>
            <a:fillRect/>
          </a:stretch>
        </p:blipFill>
        <p:spPr>
          <a:xfrm>
            <a:off x="881398" y="2903074"/>
            <a:ext cx="5622646" cy="746150"/>
          </a:xfrm>
          <a:prstGeom prst="rect">
            <a:avLst/>
          </a:prstGeom>
        </p:spPr>
      </p:pic>
      <p:pic>
        <p:nvPicPr>
          <p:cNvPr id="7" name="Image 4" descr="preencoded.png"/>
          <p:cNvPicPr>
            <a:picLocks noChangeAspect="1"/>
          </p:cNvPicPr>
          <p:nvPr>
            <p:custDataLst>
              <p:tags r:id="rId2"/>
            </p:custDataLst>
          </p:nvPr>
        </p:nvPicPr>
        <p:blipFill>
          <a:blip r:embed="rId24">
            <a:alphaModFix amt="10000"/>
          </a:blip>
          <a:stretch>
            <a:fillRect/>
          </a:stretch>
        </p:blipFill>
        <p:spPr>
          <a:xfrm>
            <a:off x="881398" y="1183906"/>
            <a:ext cx="5622646" cy="741450"/>
          </a:xfrm>
          <a:prstGeom prst="rect">
            <a:avLst/>
          </a:prstGeom>
        </p:spPr>
      </p:pic>
      <p:pic>
        <p:nvPicPr>
          <p:cNvPr id="8" name="Image 5" descr="preencoded.png"/>
          <p:cNvPicPr>
            <a:picLocks noChangeAspect="1"/>
          </p:cNvPicPr>
          <p:nvPr>
            <p:custDataLst>
              <p:tags r:id="rId3"/>
            </p:custDataLst>
          </p:nvPr>
        </p:nvPicPr>
        <p:blipFill>
          <a:blip r:embed="rId25"/>
          <a:stretch>
            <a:fillRect/>
          </a:stretch>
        </p:blipFill>
        <p:spPr>
          <a:xfrm>
            <a:off x="881398" y="1183906"/>
            <a:ext cx="1595385" cy="746413"/>
          </a:xfrm>
          <a:prstGeom prst="rect">
            <a:avLst/>
          </a:prstGeom>
        </p:spPr>
      </p:pic>
      <p:pic>
        <p:nvPicPr>
          <p:cNvPr id="9" name="Image 6" descr="preencoded.png"/>
          <p:cNvPicPr>
            <a:picLocks noChangeAspect="1"/>
          </p:cNvPicPr>
          <p:nvPr>
            <p:custDataLst>
              <p:tags r:id="rId4"/>
            </p:custDataLst>
          </p:nvPr>
        </p:nvPicPr>
        <p:blipFill>
          <a:blip r:embed="rId26">
            <a:alphaModFix amt="10000"/>
          </a:blip>
          <a:stretch>
            <a:fillRect/>
          </a:stretch>
        </p:blipFill>
        <p:spPr>
          <a:xfrm>
            <a:off x="881427" y="2043461"/>
            <a:ext cx="5622646" cy="746150"/>
          </a:xfrm>
          <a:prstGeom prst="rect">
            <a:avLst/>
          </a:prstGeom>
        </p:spPr>
      </p:pic>
      <p:pic>
        <p:nvPicPr>
          <p:cNvPr id="10" name="Image 7" descr="preencoded.png"/>
          <p:cNvPicPr>
            <a:picLocks noChangeAspect="1"/>
          </p:cNvPicPr>
          <p:nvPr>
            <p:custDataLst>
              <p:tags r:id="rId5"/>
            </p:custDataLst>
          </p:nvPr>
        </p:nvPicPr>
        <p:blipFill>
          <a:blip r:embed="rId27"/>
          <a:stretch>
            <a:fillRect/>
          </a:stretch>
        </p:blipFill>
        <p:spPr>
          <a:xfrm>
            <a:off x="881427" y="2043461"/>
            <a:ext cx="1595628" cy="746150"/>
          </a:xfrm>
          <a:prstGeom prst="rect">
            <a:avLst/>
          </a:prstGeom>
        </p:spPr>
      </p:pic>
      <p:pic>
        <p:nvPicPr>
          <p:cNvPr id="11" name="Image 8" descr="preencoded.png"/>
          <p:cNvPicPr>
            <a:picLocks noChangeAspect="1"/>
          </p:cNvPicPr>
          <p:nvPr>
            <p:custDataLst>
              <p:tags r:id="rId6"/>
            </p:custDataLst>
          </p:nvPr>
        </p:nvPicPr>
        <p:blipFill>
          <a:blip r:embed="rId26">
            <a:alphaModFix amt="10000"/>
          </a:blip>
          <a:stretch>
            <a:fillRect/>
          </a:stretch>
        </p:blipFill>
        <p:spPr>
          <a:xfrm>
            <a:off x="881398" y="3762366"/>
            <a:ext cx="5622646" cy="746150"/>
          </a:xfrm>
          <a:prstGeom prst="rect">
            <a:avLst/>
          </a:prstGeom>
        </p:spPr>
      </p:pic>
      <p:pic>
        <p:nvPicPr>
          <p:cNvPr id="12" name="Image 9" descr="preencoded.png"/>
          <p:cNvPicPr>
            <a:picLocks noChangeAspect="1"/>
          </p:cNvPicPr>
          <p:nvPr>
            <p:custDataLst>
              <p:tags r:id="rId7"/>
            </p:custDataLst>
          </p:nvPr>
        </p:nvPicPr>
        <p:blipFill>
          <a:blip r:embed="rId28"/>
          <a:stretch>
            <a:fillRect/>
          </a:stretch>
        </p:blipFill>
        <p:spPr>
          <a:xfrm>
            <a:off x="881398" y="2903074"/>
            <a:ext cx="1595628" cy="746150"/>
          </a:xfrm>
          <a:prstGeom prst="rect">
            <a:avLst/>
          </a:prstGeom>
        </p:spPr>
      </p:pic>
      <p:pic>
        <p:nvPicPr>
          <p:cNvPr id="13" name="Image 10" descr="preencoded.png"/>
          <p:cNvPicPr>
            <a:picLocks noChangeAspect="1"/>
          </p:cNvPicPr>
          <p:nvPr>
            <p:custDataLst>
              <p:tags r:id="rId8"/>
            </p:custDataLst>
          </p:nvPr>
        </p:nvPicPr>
        <p:blipFill>
          <a:blip r:embed="rId27"/>
          <a:stretch>
            <a:fillRect/>
          </a:stretch>
        </p:blipFill>
        <p:spPr>
          <a:xfrm>
            <a:off x="881398" y="3762536"/>
            <a:ext cx="1595628" cy="746150"/>
          </a:xfrm>
          <a:prstGeom prst="rect">
            <a:avLst/>
          </a:prstGeom>
        </p:spPr>
      </p:pic>
      <p:sp>
        <p:nvSpPr>
          <p:cNvPr id="14" name="Text 1"/>
          <p:cNvSpPr/>
          <p:nvPr>
            <p:custDataLst>
              <p:tags r:id="rId9"/>
            </p:custDataLst>
          </p:nvPr>
        </p:nvSpPr>
        <p:spPr>
          <a:xfrm>
            <a:off x="895198" y="1182370"/>
            <a:ext cx="1580998" cy="744220"/>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里程碑1：完成需求分析</a:t>
            </a:r>
          </a:p>
        </p:txBody>
      </p:sp>
      <p:pic>
        <p:nvPicPr>
          <p:cNvPr id="15" name="Image 11" descr="https://sgw-dx.xf-yun.com/api/v1/sparkdesk/1728111661145f73012e763e04b279a907917532f7be6.jpg?authorization=c2ltcGxlLWp3dCBhaz1zcGFya2Rlc2s4MDAwMDAwMDAwMDE7ZXhwPTMzMDQ5MTE2NjE7YWxnbz1obWFjLXNoYTI1NjtzaWc9UXlXdzd5alFJcVNWbGFBLy9GNmluZERSNXl3d0xDdTJCRUlseXh2VDEraz0=&amp;x_location=7YfmxI7B7uKO7jlRxIftd67vdo=="/>
          <p:cNvPicPr>
            <a:picLocks noChangeAspect="1"/>
          </p:cNvPicPr>
          <p:nvPr/>
        </p:nvPicPr>
        <p:blipFill>
          <a:blip r:embed="rId29"/>
          <a:srcRect l="33146" r="33146"/>
          <a:stretch>
            <a:fillRect/>
          </a:stretch>
        </p:blipFill>
        <p:spPr>
          <a:xfrm>
            <a:off x="6374442" y="1202194"/>
            <a:ext cx="1915591" cy="3192652"/>
          </a:xfrm>
          <a:prstGeom prst="rect">
            <a:avLst/>
          </a:prstGeom>
        </p:spPr>
      </p:pic>
      <p:sp>
        <p:nvSpPr>
          <p:cNvPr id="16" name="Text 2"/>
          <p:cNvSpPr/>
          <p:nvPr>
            <p:custDataLst>
              <p:tags r:id="rId10"/>
            </p:custDataLst>
          </p:nvPr>
        </p:nvSpPr>
        <p:spPr>
          <a:xfrm>
            <a:off x="2569210" y="1269048"/>
            <a:ext cx="3630295" cy="56134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时间：10月8日 - 10月14日</a:t>
            </a:r>
          </a:p>
          <a:p>
            <a:pPr marL="0" indent="0" algn="just">
              <a:lnSpc>
                <a:spcPct val="100000"/>
              </a:lnSpc>
              <a:spcBef>
                <a:spcPts val="375"/>
              </a:spcBef>
              <a:buNone/>
            </a:pPr>
            <a:r>
              <a:rPr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任务：收集需求、明确网站功能、项目分工。</a:t>
            </a:r>
          </a:p>
        </p:txBody>
      </p:sp>
      <p:sp>
        <p:nvSpPr>
          <p:cNvPr id="17" name="Text 3"/>
          <p:cNvSpPr/>
          <p:nvPr>
            <p:custDataLst>
              <p:tags r:id="rId11"/>
            </p:custDataLst>
          </p:nvPr>
        </p:nvSpPr>
        <p:spPr>
          <a:xfrm>
            <a:off x="886054" y="2046478"/>
            <a:ext cx="1590142" cy="744220"/>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sym typeface="+mn-ea"/>
              </a:rPr>
              <a:t>里程碑2：完成初版开发</a:t>
            </a:r>
          </a:p>
        </p:txBody>
      </p:sp>
      <p:sp>
        <p:nvSpPr>
          <p:cNvPr id="18" name="Text 4"/>
          <p:cNvSpPr/>
          <p:nvPr>
            <p:custDataLst>
              <p:tags r:id="rId12"/>
            </p:custDataLst>
          </p:nvPr>
        </p:nvSpPr>
        <p:spPr>
          <a:xfrm>
            <a:off x="2569845" y="1967865"/>
            <a:ext cx="3819525" cy="841375"/>
          </a:xfrm>
          <a:prstGeom prst="rect">
            <a:avLst/>
          </a:prstGeom>
          <a:noFill/>
        </p:spPr>
        <p:txBody>
          <a:bodyPr wrap="square" lIns="95250" tIns="95250" rIns="95250" bIns="95250" rtlCol="0" anchor="ctr">
            <a:no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任务：</a:t>
            </a:r>
          </a:p>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技术设计与原型设计（10月15日 - 10月21日）</a:t>
            </a:r>
          </a:p>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前端开发（10月22日 - 11月4日）</a:t>
            </a:r>
          </a:p>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后端开发（10月29日 - 11月11日）</a:t>
            </a:r>
          </a:p>
        </p:txBody>
      </p:sp>
      <p:sp>
        <p:nvSpPr>
          <p:cNvPr id="19" name="Text 5"/>
          <p:cNvSpPr/>
          <p:nvPr>
            <p:custDataLst>
              <p:tags r:id="rId13"/>
            </p:custDataLst>
          </p:nvPr>
        </p:nvSpPr>
        <p:spPr>
          <a:xfrm>
            <a:off x="876910" y="2906014"/>
            <a:ext cx="1599286" cy="744220"/>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sym typeface="+mn-ea"/>
              </a:rPr>
              <a:t>里程碑3：完成测试与优化</a:t>
            </a:r>
          </a:p>
        </p:txBody>
      </p:sp>
      <p:sp>
        <p:nvSpPr>
          <p:cNvPr id="20" name="Text 6"/>
          <p:cNvSpPr/>
          <p:nvPr>
            <p:custDataLst>
              <p:tags r:id="rId14"/>
            </p:custDataLst>
          </p:nvPr>
        </p:nvSpPr>
        <p:spPr>
          <a:xfrm>
            <a:off x="2569409" y="2831965"/>
            <a:ext cx="3529584" cy="77089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任务：</a:t>
            </a:r>
          </a:p>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集成与测试（11月12日 - 11月18日）</a:t>
            </a:r>
          </a:p>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项目完善与文档撰写（11月19日 - 11月25日）</a:t>
            </a:r>
          </a:p>
        </p:txBody>
      </p:sp>
      <p:sp>
        <p:nvSpPr>
          <p:cNvPr id="21" name="Text 7"/>
          <p:cNvSpPr/>
          <p:nvPr>
            <p:custDataLst>
              <p:tags r:id="rId15"/>
            </p:custDataLst>
          </p:nvPr>
        </p:nvSpPr>
        <p:spPr>
          <a:xfrm>
            <a:off x="854050" y="3760978"/>
            <a:ext cx="1645920" cy="744220"/>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sym typeface="+mn-ea"/>
              </a:rPr>
              <a:t>里程碑4：平台正式上线</a:t>
            </a:r>
          </a:p>
        </p:txBody>
      </p:sp>
      <p:sp>
        <p:nvSpPr>
          <p:cNvPr id="22" name="Text 8"/>
          <p:cNvSpPr/>
          <p:nvPr>
            <p:custDataLst>
              <p:tags r:id="rId16"/>
            </p:custDataLst>
          </p:nvPr>
        </p:nvSpPr>
        <p:spPr>
          <a:xfrm>
            <a:off x="2569409" y="3720658"/>
            <a:ext cx="3529584" cy="77089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时间：11月26日 - 12月2日</a:t>
            </a:r>
          </a:p>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任务：完成项目展示准备，正式上线并总结项目。</a:t>
            </a:r>
          </a:p>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总体时间轴：</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3029750"/>
            <a:ext cx="9144000" cy="182880"/>
          </a:xfrm>
          <a:prstGeom prst="rect">
            <a:avLst/>
          </a:prstGeom>
        </p:spPr>
      </p:pic>
      <p:pic>
        <p:nvPicPr>
          <p:cNvPr id="3" name="Image 1" descr="preencoded.png"/>
          <p:cNvPicPr>
            <a:picLocks noChangeAspect="1"/>
          </p:cNvPicPr>
          <p:nvPr/>
        </p:nvPicPr>
        <p:blipFill>
          <a:blip r:embed="rId5"/>
          <a:stretch>
            <a:fillRect/>
          </a:stretch>
        </p:blipFill>
        <p:spPr>
          <a:xfrm>
            <a:off x="535042" y="2125369"/>
            <a:ext cx="182880" cy="182880"/>
          </a:xfrm>
          <a:prstGeom prst="rect">
            <a:avLst/>
          </a:prstGeom>
        </p:spPr>
      </p:pic>
      <p:pic>
        <p:nvPicPr>
          <p:cNvPr id="4" name="Image 2" descr="preencoded.png"/>
          <p:cNvPicPr>
            <a:picLocks noChangeAspect="1"/>
          </p:cNvPicPr>
          <p:nvPr/>
        </p:nvPicPr>
        <p:blipFill>
          <a:blip r:embed="rId6"/>
          <a:stretch>
            <a:fillRect/>
          </a:stretch>
        </p:blipFill>
        <p:spPr>
          <a:xfrm>
            <a:off x="888519" y="2125369"/>
            <a:ext cx="182880" cy="182880"/>
          </a:xfrm>
          <a:prstGeom prst="rect">
            <a:avLst/>
          </a:prstGeom>
        </p:spPr>
      </p:pic>
      <p:pic>
        <p:nvPicPr>
          <p:cNvPr id="5" name="Image 3" descr="preencoded.png"/>
          <p:cNvPicPr>
            <a:picLocks noChangeAspect="1"/>
          </p:cNvPicPr>
          <p:nvPr/>
        </p:nvPicPr>
        <p:blipFill>
          <a:blip r:embed="rId7"/>
          <a:stretch>
            <a:fillRect/>
          </a:stretch>
        </p:blipFill>
        <p:spPr>
          <a:xfrm>
            <a:off x="1241997" y="2125369"/>
            <a:ext cx="182880" cy="182880"/>
          </a:xfrm>
          <a:prstGeom prst="rect">
            <a:avLst/>
          </a:prstGeom>
        </p:spPr>
      </p:pic>
      <p:sp>
        <p:nvSpPr>
          <p:cNvPr id="6" name="Text 0"/>
          <p:cNvSpPr/>
          <p:nvPr/>
        </p:nvSpPr>
        <p:spPr>
          <a:xfrm>
            <a:off x="535042" y="2389670"/>
            <a:ext cx="686595"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7" name="Text 1"/>
          <p:cNvSpPr/>
          <p:nvPr/>
        </p:nvSpPr>
        <p:spPr>
          <a:xfrm>
            <a:off x="1119151" y="2389670"/>
            <a:ext cx="6905698"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营销与推广计划</a:t>
            </a:r>
            <a:endParaRPr lang="en-US" sz="1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品牌建设与宣传策略</a:t>
            </a:r>
            <a:endParaRPr lang="en-US" sz="1500" dirty="0"/>
          </a:p>
        </p:txBody>
      </p:sp>
      <p:pic>
        <p:nvPicPr>
          <p:cNvPr id="3" name="Image 0" descr="preencoded.png"/>
          <p:cNvPicPr>
            <a:picLocks noChangeAspect="1"/>
          </p:cNvPicPr>
          <p:nvPr/>
        </p:nvPicPr>
        <p:blipFill>
          <a:blip r:embed="rId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6"/>
          <a:stretch>
            <a:fillRect/>
          </a:stretch>
        </p:blipFill>
        <p:spPr>
          <a:xfrm>
            <a:off x="1186041" y="270231"/>
            <a:ext cx="182880" cy="182880"/>
          </a:xfrm>
          <a:prstGeom prst="rect">
            <a:avLst/>
          </a:prstGeom>
        </p:spPr>
      </p:pic>
      <p:pic>
        <p:nvPicPr>
          <p:cNvPr id="6" name="Image 3" descr="preencoded.png"/>
          <p:cNvPicPr>
            <a:picLocks noChangeAspect="1"/>
          </p:cNvPicPr>
          <p:nvPr/>
        </p:nvPicPr>
        <p:blipFill>
          <a:blip r:embed="rId7">
            <a:alphaModFix amt="10000"/>
          </a:blip>
          <a:stretch>
            <a:fillRect/>
          </a:stretch>
        </p:blipFill>
        <p:spPr>
          <a:xfrm>
            <a:off x="881398" y="2903074"/>
            <a:ext cx="5622646" cy="746150"/>
          </a:xfrm>
          <a:prstGeom prst="rect">
            <a:avLst/>
          </a:prstGeom>
        </p:spPr>
      </p:pic>
      <p:pic>
        <p:nvPicPr>
          <p:cNvPr id="7" name="Image 4" descr="preencoded.png"/>
          <p:cNvPicPr>
            <a:picLocks noChangeAspect="1"/>
          </p:cNvPicPr>
          <p:nvPr/>
        </p:nvPicPr>
        <p:blipFill>
          <a:blip r:embed="rId8">
            <a:alphaModFix amt="10000"/>
          </a:blip>
          <a:stretch>
            <a:fillRect/>
          </a:stretch>
        </p:blipFill>
        <p:spPr>
          <a:xfrm>
            <a:off x="881398" y="1183906"/>
            <a:ext cx="5622646" cy="741450"/>
          </a:xfrm>
          <a:prstGeom prst="rect">
            <a:avLst/>
          </a:prstGeom>
        </p:spPr>
      </p:pic>
      <p:pic>
        <p:nvPicPr>
          <p:cNvPr id="8" name="Image 5" descr="preencoded.png"/>
          <p:cNvPicPr>
            <a:picLocks noChangeAspect="1"/>
          </p:cNvPicPr>
          <p:nvPr/>
        </p:nvPicPr>
        <p:blipFill>
          <a:blip r:embed="rId9"/>
          <a:stretch>
            <a:fillRect/>
          </a:stretch>
        </p:blipFill>
        <p:spPr>
          <a:xfrm>
            <a:off x="881398" y="1183906"/>
            <a:ext cx="1595385" cy="746413"/>
          </a:xfrm>
          <a:prstGeom prst="rect">
            <a:avLst/>
          </a:prstGeom>
        </p:spPr>
      </p:pic>
      <p:pic>
        <p:nvPicPr>
          <p:cNvPr id="9" name="Image 6" descr="preencoded.png"/>
          <p:cNvPicPr>
            <a:picLocks noChangeAspect="1"/>
          </p:cNvPicPr>
          <p:nvPr/>
        </p:nvPicPr>
        <p:blipFill>
          <a:blip r:embed="rId10">
            <a:alphaModFix amt="10000"/>
          </a:blip>
          <a:stretch>
            <a:fillRect/>
          </a:stretch>
        </p:blipFill>
        <p:spPr>
          <a:xfrm>
            <a:off x="881427" y="2043461"/>
            <a:ext cx="5622646" cy="746150"/>
          </a:xfrm>
          <a:prstGeom prst="rect">
            <a:avLst/>
          </a:prstGeom>
        </p:spPr>
      </p:pic>
      <p:pic>
        <p:nvPicPr>
          <p:cNvPr id="10" name="Image 7" descr="preencoded.png"/>
          <p:cNvPicPr>
            <a:picLocks noChangeAspect="1"/>
          </p:cNvPicPr>
          <p:nvPr/>
        </p:nvPicPr>
        <p:blipFill>
          <a:blip r:embed="rId11"/>
          <a:stretch>
            <a:fillRect/>
          </a:stretch>
        </p:blipFill>
        <p:spPr>
          <a:xfrm>
            <a:off x="881427" y="2043461"/>
            <a:ext cx="1595628" cy="746150"/>
          </a:xfrm>
          <a:prstGeom prst="rect">
            <a:avLst/>
          </a:prstGeom>
        </p:spPr>
      </p:pic>
      <p:pic>
        <p:nvPicPr>
          <p:cNvPr id="11" name="Image 8" descr="preencoded.png"/>
          <p:cNvPicPr>
            <a:picLocks noChangeAspect="1"/>
          </p:cNvPicPr>
          <p:nvPr/>
        </p:nvPicPr>
        <p:blipFill>
          <a:blip r:embed="rId10">
            <a:alphaModFix amt="10000"/>
          </a:blip>
          <a:stretch>
            <a:fillRect/>
          </a:stretch>
        </p:blipFill>
        <p:spPr>
          <a:xfrm>
            <a:off x="881398" y="3762366"/>
            <a:ext cx="5622646" cy="746150"/>
          </a:xfrm>
          <a:prstGeom prst="rect">
            <a:avLst/>
          </a:prstGeom>
        </p:spPr>
      </p:pic>
      <p:pic>
        <p:nvPicPr>
          <p:cNvPr id="12" name="Image 9" descr="preencoded.png"/>
          <p:cNvPicPr>
            <a:picLocks noChangeAspect="1"/>
          </p:cNvPicPr>
          <p:nvPr/>
        </p:nvPicPr>
        <p:blipFill>
          <a:blip r:embed="rId12"/>
          <a:stretch>
            <a:fillRect/>
          </a:stretch>
        </p:blipFill>
        <p:spPr>
          <a:xfrm>
            <a:off x="881398" y="2903074"/>
            <a:ext cx="1595628" cy="746150"/>
          </a:xfrm>
          <a:prstGeom prst="rect">
            <a:avLst/>
          </a:prstGeom>
        </p:spPr>
      </p:pic>
      <p:pic>
        <p:nvPicPr>
          <p:cNvPr id="13" name="Image 10" descr="preencoded.png"/>
          <p:cNvPicPr>
            <a:picLocks noChangeAspect="1"/>
          </p:cNvPicPr>
          <p:nvPr/>
        </p:nvPicPr>
        <p:blipFill>
          <a:blip r:embed="rId11"/>
          <a:stretch>
            <a:fillRect/>
          </a:stretch>
        </p:blipFill>
        <p:spPr>
          <a:xfrm>
            <a:off x="881398" y="3762536"/>
            <a:ext cx="1595628" cy="746150"/>
          </a:xfrm>
          <a:prstGeom prst="rect">
            <a:avLst/>
          </a:prstGeom>
        </p:spPr>
      </p:pic>
      <p:sp>
        <p:nvSpPr>
          <p:cNvPr id="14" name="Text 1"/>
          <p:cNvSpPr/>
          <p:nvPr/>
        </p:nvSpPr>
        <p:spPr>
          <a:xfrm>
            <a:off x="895198" y="1184148"/>
            <a:ext cx="1580998" cy="74066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品牌定位策略</a:t>
            </a:r>
            <a:endParaRPr lang="en-US" sz="1500" dirty="0"/>
          </a:p>
        </p:txBody>
      </p:sp>
      <p:pic>
        <p:nvPicPr>
          <p:cNvPr id="15" name="Image 11" descr="https://sgw-dx.xf-yun.com/api/v1/sparkdesk/172811165767795e021369b5c416eb0328d93c6923e9d.jpg?authorization=c2ltcGxlLWp3dCBhaz1zcGFya2Rlc2s4MDAwMDAwMDAwMDE7ZXhwPTMzMDQ5MTE2NTc7YWxnbz1obWFjLXNoYTI1NjtzaWc9NkZtbG5uSTJPbWZaWkF5WGZIUVY3MDlqTlVHZkQ5ZzdXTSs2cyswRmxiWT0=&amp;x_location=7YfmxI7B7uKO7jlRxIftd67vdo=="/>
          <p:cNvPicPr>
            <a:picLocks noChangeAspect="1"/>
          </p:cNvPicPr>
          <p:nvPr/>
        </p:nvPicPr>
        <p:blipFill>
          <a:blip r:embed="rId13"/>
          <a:srcRect l="33146" r="33146"/>
          <a:stretch>
            <a:fillRect/>
          </a:stretch>
        </p:blipFill>
        <p:spPr>
          <a:xfrm>
            <a:off x="6374442" y="1202194"/>
            <a:ext cx="1915591" cy="3192652"/>
          </a:xfrm>
          <a:prstGeom prst="rect">
            <a:avLst/>
          </a:prstGeom>
        </p:spPr>
      </p:pic>
      <p:sp>
        <p:nvSpPr>
          <p:cNvPr id="16" name="Text 2"/>
          <p:cNvSpPr/>
          <p:nvPr/>
        </p:nvSpPr>
        <p:spPr>
          <a:xfrm>
            <a:off x="2569409" y="1183992"/>
            <a:ext cx="3529584"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针对大学生群体，明确品牌定位为价格实惠、商品质量有保障的二手书交易平台。通过精准的市场定位，吸引大量学生用户的关注和参与，提升品牌认知度。</a:t>
            </a:r>
            <a:endParaRPr lang="en-US" sz="1500" dirty="0"/>
          </a:p>
        </p:txBody>
      </p:sp>
      <p:sp>
        <p:nvSpPr>
          <p:cNvPr id="17" name="Text 3"/>
          <p:cNvSpPr/>
          <p:nvPr/>
        </p:nvSpPr>
        <p:spPr>
          <a:xfrm>
            <a:off x="886054" y="2043684"/>
            <a:ext cx="1590142" cy="749808"/>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品牌形象设计</a:t>
            </a:r>
            <a:endParaRPr lang="en-US" sz="1500" dirty="0"/>
          </a:p>
        </p:txBody>
      </p:sp>
      <p:sp>
        <p:nvSpPr>
          <p:cNvPr id="18" name="Text 4"/>
          <p:cNvSpPr/>
          <p:nvPr/>
        </p:nvSpPr>
        <p:spPr>
          <a:xfrm>
            <a:off x="2569688" y="2017821"/>
            <a:ext cx="3529584"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设计独具特色的LOGO与界面风格，采用绿色等环保色彩，传递出绿色环保的品牌理念。同时，通过视觉识别系统（VIS）统一品牌形象，增强品牌的辨识度和记忆度。</a:t>
            </a:r>
            <a:endParaRPr lang="en-US" sz="1500" dirty="0"/>
          </a:p>
        </p:txBody>
      </p:sp>
      <p:sp>
        <p:nvSpPr>
          <p:cNvPr id="19" name="Text 5"/>
          <p:cNvSpPr/>
          <p:nvPr/>
        </p:nvSpPr>
        <p:spPr>
          <a:xfrm>
            <a:off x="876910" y="2903220"/>
            <a:ext cx="1599286" cy="749808"/>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多渠道宣传策略</a:t>
            </a:r>
            <a:endParaRPr lang="en-US" sz="1500" dirty="0"/>
          </a:p>
        </p:txBody>
      </p:sp>
      <p:sp>
        <p:nvSpPr>
          <p:cNvPr id="20" name="Text 6"/>
          <p:cNvSpPr/>
          <p:nvPr/>
        </p:nvSpPr>
        <p:spPr>
          <a:xfrm>
            <a:off x="2569409" y="2851650"/>
            <a:ext cx="3529584"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利用校园BBS、微信、微博等线上平台发布信息，并通过广告投放等方式提高平台曝光度。在校园内设置宣传展位，开展线下推广活动，结合校内外活动进行联合宣传，扩大影响力。</a:t>
            </a:r>
            <a:endParaRPr lang="en-US" sz="1500" dirty="0"/>
          </a:p>
        </p:txBody>
      </p:sp>
      <p:sp>
        <p:nvSpPr>
          <p:cNvPr id="21" name="Text 7"/>
          <p:cNvSpPr/>
          <p:nvPr/>
        </p:nvSpPr>
        <p:spPr>
          <a:xfrm>
            <a:off x="854050" y="3762756"/>
            <a:ext cx="1645920" cy="74066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口碑管理与用户互动</a:t>
            </a:r>
            <a:endParaRPr lang="en-US" sz="1500" dirty="0"/>
          </a:p>
        </p:txBody>
      </p:sp>
      <p:sp>
        <p:nvSpPr>
          <p:cNvPr id="22" name="Text 8"/>
          <p:cNvSpPr/>
          <p:nvPr/>
        </p:nvSpPr>
        <p:spPr>
          <a:xfrm>
            <a:off x="2569409" y="3685479"/>
            <a:ext cx="3529584" cy="841248"/>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鼓励用户晒单与好评，建立完善的用户反馈机制。通过定期举办用户满意度调查，及时了解用户需求和意见，积极解决用户问题，提高服务质量，从而增加用户的黏性和好评度。</a:t>
            </a:r>
            <a:endParaRPr lang="en-US" sz="1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合作伙伴与赞助商寻找</a:t>
            </a:r>
            <a:endParaRPr lang="en-US" sz="1500" dirty="0"/>
          </a:p>
        </p:txBody>
      </p:sp>
      <p:pic>
        <p:nvPicPr>
          <p:cNvPr id="3" name="Image 0" descr="preencoded.png"/>
          <p:cNvPicPr>
            <a:picLocks noChangeAspect="1"/>
          </p:cNvPicPr>
          <p:nvPr/>
        </p:nvPicPr>
        <p:blipFill>
          <a:blip r:embed="rId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6"/>
          <a:stretch>
            <a:fillRect/>
          </a:stretch>
        </p:blipFill>
        <p:spPr>
          <a:xfrm>
            <a:off x="1186041" y="270231"/>
            <a:ext cx="182880" cy="182880"/>
          </a:xfrm>
          <a:prstGeom prst="rect">
            <a:avLst/>
          </a:prstGeom>
        </p:spPr>
      </p:pic>
      <p:sp>
        <p:nvSpPr>
          <p:cNvPr id="6" name="Text 1"/>
          <p:cNvSpPr/>
          <p:nvPr/>
        </p:nvSpPr>
        <p:spPr>
          <a:xfrm>
            <a:off x="1360501" y="1024128"/>
            <a:ext cx="3024716"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寻求校内资源合作</a:t>
            </a:r>
            <a:endParaRPr lang="en-US" sz="1500" dirty="0"/>
          </a:p>
        </p:txBody>
      </p:sp>
      <p:sp>
        <p:nvSpPr>
          <p:cNvPr id="7" name="Text 2"/>
          <p:cNvSpPr/>
          <p:nvPr/>
        </p:nvSpPr>
        <p:spPr>
          <a:xfrm>
            <a:off x="802712" y="1393466"/>
            <a:ext cx="3582506" cy="841248"/>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与校内图书馆、书店及学生组织合作，共同推广二手书交易平台。通过联合举办活动、设立专区等形式，增加平台的曝光度和可信度，吸引更多用户参与交易。</a:t>
            </a:r>
            <a:endParaRPr lang="en-US" sz="1500" dirty="0"/>
          </a:p>
        </p:txBody>
      </p:sp>
      <p:sp>
        <p:nvSpPr>
          <p:cNvPr id="8" name="Text 3"/>
          <p:cNvSpPr/>
          <p:nvPr/>
        </p:nvSpPr>
        <p:spPr>
          <a:xfrm>
            <a:off x="4777017" y="1777514"/>
            <a:ext cx="293096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寻找校外企业赞助</a:t>
            </a:r>
            <a:endParaRPr lang="en-US" sz="1500" dirty="0"/>
          </a:p>
        </p:txBody>
      </p:sp>
      <p:sp>
        <p:nvSpPr>
          <p:cNvPr id="9" name="Text 4"/>
          <p:cNvSpPr/>
          <p:nvPr/>
        </p:nvSpPr>
        <p:spPr>
          <a:xfrm>
            <a:off x="4777017" y="2145164"/>
            <a:ext cx="356616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寻找对教育行业感兴趣的校外企业进行赞助合作。这些企业可以通过资金支持或提供物资的方式，帮助平台扩大运营规模，同时提升自身的社会责任感。</a:t>
            </a:r>
            <a:endParaRPr lang="en-US" sz="1500" dirty="0"/>
          </a:p>
        </p:txBody>
      </p:sp>
      <p:sp>
        <p:nvSpPr>
          <p:cNvPr id="10" name="Text 5"/>
          <p:cNvSpPr/>
          <p:nvPr/>
        </p:nvSpPr>
        <p:spPr>
          <a:xfrm>
            <a:off x="1360501" y="2445563"/>
            <a:ext cx="3024716"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建立媒体合作伙伴关系</a:t>
            </a:r>
            <a:endParaRPr lang="en-US" sz="1500" dirty="0"/>
          </a:p>
        </p:txBody>
      </p:sp>
      <p:sp>
        <p:nvSpPr>
          <p:cNvPr id="11" name="Text 6"/>
          <p:cNvSpPr/>
          <p:nvPr/>
        </p:nvSpPr>
        <p:spPr>
          <a:xfrm>
            <a:off x="802712" y="2820467"/>
            <a:ext cx="3582506" cy="841248"/>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与各大高校的校报、校园电视台及知名博客、微博、抖音等新媒体平台建立合作关系。通过定期发布宣传文章和视频，提高平台在学生群体中的知名度和影响力。</a:t>
            </a:r>
            <a:endParaRPr lang="en-US" sz="1500" dirty="0"/>
          </a:p>
        </p:txBody>
      </p:sp>
      <p:sp>
        <p:nvSpPr>
          <p:cNvPr id="12" name="Text 7"/>
          <p:cNvSpPr/>
          <p:nvPr/>
        </p:nvSpPr>
        <p:spPr>
          <a:xfrm>
            <a:off x="4777017" y="3097314"/>
            <a:ext cx="3059678"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拓展专业机构合作</a:t>
            </a:r>
            <a:endParaRPr lang="en-US" sz="1500" dirty="0"/>
          </a:p>
        </p:txBody>
      </p:sp>
      <p:sp>
        <p:nvSpPr>
          <p:cNvPr id="13" name="Text 8"/>
          <p:cNvSpPr/>
          <p:nvPr/>
        </p:nvSpPr>
        <p:spPr>
          <a:xfrm>
            <a:off x="4777017" y="3467405"/>
            <a:ext cx="3566160" cy="841248"/>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与出版社、教育机构及专业书评网站建立战略合作关系。通过联合举办读书会、讲座等活动，丰富平台的内容，提升学术氛围，吸引更多高质量用户和书籍资源。</a:t>
            </a:r>
            <a:endParaRPr lang="en-US" sz="1500" dirty="0"/>
          </a:p>
        </p:txBody>
      </p:sp>
      <p:sp>
        <p:nvSpPr>
          <p:cNvPr id="14" name="Shape 9"/>
          <p:cNvSpPr/>
          <p:nvPr/>
        </p:nvSpPr>
        <p:spPr>
          <a:xfrm>
            <a:off x="4564685" y="1325681"/>
            <a:ext cx="15424" cy="2109961"/>
          </a:xfrm>
          <a:custGeom>
            <a:avLst/>
            <a:gdLst/>
            <a:ahLst/>
            <a:cxnLst/>
            <a:rect l="l" t="t" r="r" b="b"/>
            <a:pathLst>
              <a:path w="15424" h="2109961">
                <a:moveTo>
                  <a:pt x="15424" y="2109961"/>
                </a:moveTo>
                <a:lnTo>
                  <a:pt x="0" y="0"/>
                </a:lnTo>
              </a:path>
            </a:pathLst>
          </a:custGeom>
          <a:noFill/>
          <a:ln w="9525">
            <a:solidFill>
              <a:srgbClr val="65A5FB"/>
            </a:solidFill>
            <a:prstDash val="dash"/>
            <a:headEnd type="none"/>
            <a:tailEnd type="none"/>
          </a:ln>
        </p:spPr>
      </p:sp>
      <p:pic>
        <p:nvPicPr>
          <p:cNvPr id="15" name="Image 3" descr="preencoded.png"/>
          <p:cNvPicPr>
            <a:picLocks noChangeAspect="1"/>
          </p:cNvPicPr>
          <p:nvPr/>
        </p:nvPicPr>
        <p:blipFill>
          <a:blip r:embed="rId7"/>
          <a:stretch>
            <a:fillRect/>
          </a:stretch>
        </p:blipFill>
        <p:spPr>
          <a:xfrm>
            <a:off x="4480560" y="3252762"/>
            <a:ext cx="182880" cy="182880"/>
          </a:xfrm>
          <a:prstGeom prst="rect">
            <a:avLst/>
          </a:prstGeom>
        </p:spPr>
      </p:pic>
      <p:pic>
        <p:nvPicPr>
          <p:cNvPr id="16" name="Image 4" descr="preencoded.png"/>
          <p:cNvPicPr>
            <a:picLocks noChangeAspect="1"/>
          </p:cNvPicPr>
          <p:nvPr/>
        </p:nvPicPr>
        <p:blipFill>
          <a:blip r:embed="rId7"/>
          <a:stretch>
            <a:fillRect/>
          </a:stretch>
        </p:blipFill>
        <p:spPr>
          <a:xfrm>
            <a:off x="4480560" y="2592114"/>
            <a:ext cx="182880" cy="182880"/>
          </a:xfrm>
          <a:prstGeom prst="rect">
            <a:avLst/>
          </a:prstGeom>
        </p:spPr>
      </p:pic>
      <p:pic>
        <p:nvPicPr>
          <p:cNvPr id="17" name="Image 5" descr="preencoded.png"/>
          <p:cNvPicPr>
            <a:picLocks noChangeAspect="1"/>
          </p:cNvPicPr>
          <p:nvPr/>
        </p:nvPicPr>
        <p:blipFill>
          <a:blip r:embed="rId7"/>
          <a:stretch>
            <a:fillRect/>
          </a:stretch>
        </p:blipFill>
        <p:spPr>
          <a:xfrm>
            <a:off x="4480560" y="1931466"/>
            <a:ext cx="182880" cy="182880"/>
          </a:xfrm>
          <a:prstGeom prst="rect">
            <a:avLst/>
          </a:prstGeom>
        </p:spPr>
      </p:pic>
      <p:pic>
        <p:nvPicPr>
          <p:cNvPr id="18" name="Image 6" descr="preencoded.png"/>
          <p:cNvPicPr>
            <a:picLocks noChangeAspect="1"/>
          </p:cNvPicPr>
          <p:nvPr/>
        </p:nvPicPr>
        <p:blipFill>
          <a:blip r:embed="rId7"/>
          <a:stretch>
            <a:fillRect/>
          </a:stretch>
        </p:blipFill>
        <p:spPr>
          <a:xfrm>
            <a:off x="4480560" y="1188720"/>
            <a:ext cx="182880" cy="1828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线上线下活动策划与执行</a:t>
            </a:r>
            <a:endParaRPr lang="en-US" sz="1500" dirty="0"/>
          </a:p>
        </p:txBody>
      </p:sp>
      <p:pic>
        <p:nvPicPr>
          <p:cNvPr id="3" name="Image 0" descr="preencoded.png"/>
          <p:cNvPicPr>
            <a:picLocks noChangeAspect="1"/>
          </p:cNvPicPr>
          <p:nvPr/>
        </p:nvPicPr>
        <p:blipFill>
          <a:blip r:embed="rId1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1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16"/>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17">
            <a:alphaModFix amt="20000"/>
          </a:blip>
          <a:stretch>
            <a:fillRect/>
          </a:stretch>
        </p:blipFill>
        <p:spPr>
          <a:xfrm>
            <a:off x="3762286" y="1694828"/>
            <a:ext cx="1619428" cy="1619428"/>
          </a:xfrm>
          <a:prstGeom prst="rect">
            <a:avLst/>
          </a:prstGeom>
        </p:spPr>
      </p:pic>
      <p:sp>
        <p:nvSpPr>
          <p:cNvPr id="7" name="Text 1"/>
          <p:cNvSpPr/>
          <p:nvPr>
            <p:custDataLst>
              <p:tags r:id="rId2"/>
            </p:custDataLst>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校园线下推广活动</a:t>
            </a:r>
            <a:endParaRPr lang="en-US" sz="1500" dirty="0"/>
          </a:p>
        </p:txBody>
      </p:sp>
      <p:sp>
        <p:nvSpPr>
          <p:cNvPr id="8" name="Text 2"/>
          <p:cNvSpPr/>
          <p:nvPr>
            <p:custDataLst>
              <p:tags r:id="rId3"/>
            </p:custDataLst>
          </p:nvPr>
        </p:nvSpPr>
        <p:spPr>
          <a:xfrm>
            <a:off x="642434" y="1443838"/>
            <a:ext cx="297180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通过在校内设置宣传栏和利用广播站媒体进行广告投放，实现校园传播的无缝覆盖。同时举办旧书再利用的宣传活动，借助营销活动吸引学生参与，提升平台知名度和用户活跃度。</a:t>
            </a:r>
            <a:endParaRPr lang="en-US" sz="1500" dirty="0"/>
          </a:p>
        </p:txBody>
      </p:sp>
      <p:sp>
        <p:nvSpPr>
          <p:cNvPr id="9" name="Text 3"/>
          <p:cNvSpPr/>
          <p:nvPr>
            <p:custDataLst>
              <p:tags r:id="rId4"/>
            </p:custDataLst>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线上互动与推广</a:t>
            </a:r>
            <a:endParaRPr lang="en-US" sz="1500" dirty="0"/>
          </a:p>
        </p:txBody>
      </p:sp>
      <p:sp>
        <p:nvSpPr>
          <p:cNvPr id="10" name="Text 4"/>
          <p:cNvSpPr/>
          <p:nvPr>
            <p:custDataLst>
              <p:tags r:id="rId5"/>
            </p:custDataLst>
          </p:nvPr>
        </p:nvSpPr>
        <p:spPr>
          <a:xfrm>
            <a:off x="5535727" y="1443838"/>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利用社交媒体平台如微博、抖音等发布二手书交易的相关内容，增加平台曝光率。开展线上互动活动，如知识分享会、读书心得交流等，以内容吸引用户，增强用户粘性和活跃度。</a:t>
            </a:r>
            <a:endParaRPr lang="en-US" sz="1500" dirty="0"/>
          </a:p>
        </p:txBody>
      </p:sp>
      <p:sp>
        <p:nvSpPr>
          <p:cNvPr id="11" name="Text 5"/>
          <p:cNvSpPr/>
          <p:nvPr>
            <p:custDataLst>
              <p:tags r:id="rId6"/>
            </p:custDataLst>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定期线上线下联动活动</a:t>
            </a:r>
            <a:endParaRPr lang="en-US" sz="1500" dirty="0"/>
          </a:p>
        </p:txBody>
      </p:sp>
      <p:sp>
        <p:nvSpPr>
          <p:cNvPr id="12" name="Text 6"/>
          <p:cNvSpPr/>
          <p:nvPr>
            <p:custDataLst>
              <p:tags r:id="rId7"/>
            </p:custDataLst>
          </p:nvPr>
        </p:nvSpPr>
        <p:spPr>
          <a:xfrm>
            <a:off x="642434" y="3202229"/>
            <a:ext cx="297180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策划定期的线上线下联动活动，如线上预告线下活动、线下活动宣传及回顾等。通过这种方式，将线上的用户引导至线下活动，增强用户的参与感和体验感，促进用户之间的互动与交流。</a:t>
            </a:r>
            <a:endParaRPr lang="en-US" sz="1500" dirty="0"/>
          </a:p>
        </p:txBody>
      </p:sp>
      <p:sp>
        <p:nvSpPr>
          <p:cNvPr id="13" name="Text 7"/>
          <p:cNvSpPr/>
          <p:nvPr>
            <p:custDataLst>
              <p:tags r:id="rId8"/>
            </p:custDataLst>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用户反馈机制</a:t>
            </a:r>
            <a:endParaRPr lang="en-US" sz="1500" dirty="0"/>
          </a:p>
        </p:txBody>
      </p:sp>
      <p:sp>
        <p:nvSpPr>
          <p:cNvPr id="14" name="Text 8"/>
          <p:cNvSpPr/>
          <p:nvPr>
            <p:custDataLst>
              <p:tags r:id="rId9"/>
            </p:custDataLst>
          </p:nvPr>
        </p:nvSpPr>
        <p:spPr>
          <a:xfrm>
            <a:off x="5535727"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建立完善的用户反馈机制，收集用户对网站和活动的意见和建议。通过问卷调查、在线客服等方式了解用户需求，及时优化改进服务，提高用户体验和满意度，从而推动平台的持续发展。</a:t>
            </a:r>
            <a:endParaRPr lang="en-US" sz="1500" dirty="0"/>
          </a:p>
        </p:txBody>
      </p:sp>
      <p:pic>
        <p:nvPicPr>
          <p:cNvPr id="15" name="Image 4" descr="preencoded.png"/>
          <p:cNvPicPr>
            <a:picLocks noChangeAspect="1"/>
          </p:cNvPicPr>
          <p:nvPr>
            <p:custDataLst>
              <p:tags r:id="rId10"/>
            </p:custDataLst>
          </p:nvPr>
        </p:nvPicPr>
        <p:blipFill>
          <a:blip r:embed="rId18"/>
          <a:stretch>
            <a:fillRect/>
          </a:stretch>
        </p:blipFill>
        <p:spPr>
          <a:xfrm>
            <a:off x="3838831" y="1782652"/>
            <a:ext cx="1466338" cy="144377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3029750"/>
            <a:ext cx="9144000" cy="182880"/>
          </a:xfrm>
          <a:prstGeom prst="rect">
            <a:avLst/>
          </a:prstGeom>
        </p:spPr>
      </p:pic>
      <p:pic>
        <p:nvPicPr>
          <p:cNvPr id="3" name="Image 1" descr="preencoded.png"/>
          <p:cNvPicPr>
            <a:picLocks noChangeAspect="1"/>
          </p:cNvPicPr>
          <p:nvPr/>
        </p:nvPicPr>
        <p:blipFill>
          <a:blip r:embed="rId5"/>
          <a:stretch>
            <a:fillRect/>
          </a:stretch>
        </p:blipFill>
        <p:spPr>
          <a:xfrm>
            <a:off x="535042" y="2125369"/>
            <a:ext cx="182880" cy="182880"/>
          </a:xfrm>
          <a:prstGeom prst="rect">
            <a:avLst/>
          </a:prstGeom>
        </p:spPr>
      </p:pic>
      <p:pic>
        <p:nvPicPr>
          <p:cNvPr id="4" name="Image 2" descr="preencoded.png"/>
          <p:cNvPicPr>
            <a:picLocks noChangeAspect="1"/>
          </p:cNvPicPr>
          <p:nvPr/>
        </p:nvPicPr>
        <p:blipFill>
          <a:blip r:embed="rId6"/>
          <a:stretch>
            <a:fillRect/>
          </a:stretch>
        </p:blipFill>
        <p:spPr>
          <a:xfrm>
            <a:off x="888519" y="2125369"/>
            <a:ext cx="182880" cy="182880"/>
          </a:xfrm>
          <a:prstGeom prst="rect">
            <a:avLst/>
          </a:prstGeom>
        </p:spPr>
      </p:pic>
      <p:pic>
        <p:nvPicPr>
          <p:cNvPr id="5" name="Image 3" descr="preencoded.png"/>
          <p:cNvPicPr>
            <a:picLocks noChangeAspect="1"/>
          </p:cNvPicPr>
          <p:nvPr/>
        </p:nvPicPr>
        <p:blipFill>
          <a:blip r:embed="rId7"/>
          <a:stretch>
            <a:fillRect/>
          </a:stretch>
        </p:blipFill>
        <p:spPr>
          <a:xfrm>
            <a:off x="1241997" y="2125369"/>
            <a:ext cx="182880" cy="182880"/>
          </a:xfrm>
          <a:prstGeom prst="rect">
            <a:avLst/>
          </a:prstGeom>
        </p:spPr>
      </p:pic>
      <p:sp>
        <p:nvSpPr>
          <p:cNvPr id="6" name="Text 0"/>
          <p:cNvSpPr/>
          <p:nvPr/>
        </p:nvSpPr>
        <p:spPr>
          <a:xfrm>
            <a:off x="535042" y="2389670"/>
            <a:ext cx="686595"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500" dirty="0"/>
          </a:p>
        </p:txBody>
      </p:sp>
      <p:sp>
        <p:nvSpPr>
          <p:cNvPr id="7" name="Text 1"/>
          <p:cNvSpPr/>
          <p:nvPr/>
        </p:nvSpPr>
        <p:spPr>
          <a:xfrm>
            <a:off x="1119151" y="2389670"/>
            <a:ext cx="6905698"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财务规划与预测</a:t>
            </a:r>
            <a:endParaRPr lang="en-US" sz="1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启动资金需求估算</a:t>
            </a:r>
            <a:endParaRPr lang="en-US" sz="1500" dirty="0"/>
          </a:p>
        </p:txBody>
      </p:sp>
      <p:pic>
        <p:nvPicPr>
          <p:cNvPr id="3" name="Image 0" descr="preencoded.png"/>
          <p:cNvPicPr>
            <a:picLocks noChangeAspect="1"/>
          </p:cNvPicPr>
          <p:nvPr/>
        </p:nvPicPr>
        <p:blipFill>
          <a:blip r:embed="rId22"/>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3"/>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4"/>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5"/>
          <a:stretch>
            <a:fillRect/>
          </a:stretch>
        </p:blipFill>
        <p:spPr>
          <a:xfrm>
            <a:off x="4001957" y="1602774"/>
            <a:ext cx="673993" cy="673993"/>
          </a:xfrm>
          <a:prstGeom prst="rect">
            <a:avLst/>
          </a:prstGeom>
        </p:spPr>
      </p:pic>
      <p:pic>
        <p:nvPicPr>
          <p:cNvPr id="7" name="Image 4" descr="preencoded.png"/>
          <p:cNvPicPr>
            <a:picLocks noChangeAspect="1"/>
          </p:cNvPicPr>
          <p:nvPr>
            <p:custDataLst>
              <p:tags r:id="rId2"/>
            </p:custDataLst>
          </p:nvPr>
        </p:nvPicPr>
        <p:blipFill>
          <a:blip r:embed="rId26"/>
          <a:stretch>
            <a:fillRect/>
          </a:stretch>
        </p:blipFill>
        <p:spPr>
          <a:xfrm>
            <a:off x="3541673" y="1974190"/>
            <a:ext cx="792040" cy="792040"/>
          </a:xfrm>
          <a:prstGeom prst="rect">
            <a:avLst/>
          </a:prstGeom>
        </p:spPr>
      </p:pic>
      <p:pic>
        <p:nvPicPr>
          <p:cNvPr id="8" name="Image 5" descr="preencoded.png"/>
          <p:cNvPicPr>
            <a:picLocks noChangeAspect="1"/>
          </p:cNvPicPr>
          <p:nvPr>
            <p:custDataLst>
              <p:tags r:id="rId3"/>
            </p:custDataLst>
          </p:nvPr>
        </p:nvPicPr>
        <p:blipFill>
          <a:blip r:embed="rId26"/>
          <a:stretch>
            <a:fillRect/>
          </a:stretch>
        </p:blipFill>
        <p:spPr>
          <a:xfrm>
            <a:off x="3983669" y="2486254"/>
            <a:ext cx="792040" cy="792040"/>
          </a:xfrm>
          <a:prstGeom prst="rect">
            <a:avLst/>
          </a:prstGeom>
        </p:spPr>
      </p:pic>
      <p:sp>
        <p:nvSpPr>
          <p:cNvPr id="9" name="Text 1"/>
          <p:cNvSpPr/>
          <p:nvPr>
            <p:custDataLst>
              <p:tags r:id="rId4"/>
            </p:custDataLst>
          </p:nvPr>
        </p:nvSpPr>
        <p:spPr>
          <a:xfrm>
            <a:off x="524153" y="1211908"/>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初期投资预算</a:t>
            </a:r>
            <a:endParaRPr lang="en-US" sz="1500" dirty="0"/>
          </a:p>
        </p:txBody>
      </p:sp>
      <p:sp>
        <p:nvSpPr>
          <p:cNvPr id="10" name="Text 2"/>
          <p:cNvSpPr/>
          <p:nvPr>
            <p:custDataLst>
              <p:tags r:id="rId5"/>
            </p:custDataLst>
          </p:nvPr>
        </p:nvSpPr>
        <p:spPr>
          <a:xfrm>
            <a:off x="478790" y="1607185"/>
            <a:ext cx="3062605" cy="1421130"/>
          </a:xfrm>
          <a:prstGeom prst="rect">
            <a:avLst/>
          </a:prstGeom>
          <a:noFill/>
        </p:spPr>
        <p:txBody>
          <a:bodyPr wrap="square" lIns="95250" tIns="95250" rIns="95250" bIns="95250" rtlCol="0" anchor="t">
            <a:spAutoFit/>
          </a:bodyPr>
          <a:lstStyle/>
          <a:p>
            <a:pPr marL="0" indent="0" algn="r">
              <a:lnSpc>
                <a:spcPct val="100000"/>
              </a:lnSpc>
              <a:buNone/>
            </a:pPr>
            <a:r>
              <a:rPr 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初期投资预算主要包括必要的工具和资源，预计初期投资金额为5000元。这将支持项目启动阶段的基本需求，比如域名注册和基础托管费用。</a:t>
            </a:r>
          </a:p>
        </p:txBody>
      </p:sp>
      <p:sp>
        <p:nvSpPr>
          <p:cNvPr id="11" name="Text 3"/>
          <p:cNvSpPr/>
          <p:nvPr>
            <p:custDataLst>
              <p:tags r:id="rId6"/>
            </p:custDataLst>
          </p:nvPr>
        </p:nvSpPr>
        <p:spPr>
          <a:xfrm>
            <a:off x="4850484" y="1067127"/>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技术平台开发费用</a:t>
            </a:r>
            <a:endParaRPr lang="en-US" sz="1500" dirty="0"/>
          </a:p>
        </p:txBody>
      </p:sp>
      <p:sp>
        <p:nvSpPr>
          <p:cNvPr id="12" name="Text 4"/>
          <p:cNvSpPr/>
          <p:nvPr>
            <p:custDataLst>
              <p:tags r:id="rId7"/>
            </p:custDataLst>
          </p:nvPr>
        </p:nvSpPr>
        <p:spPr>
          <a:xfrm>
            <a:off x="4850484" y="1425550"/>
            <a:ext cx="2971800" cy="105219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全部由小组成员自行开发，技术平台开发的外包费用可以忽略，预算为0万元。只需考虑购买必要的开发工具或软件，预计花费5000元。</a:t>
            </a:r>
          </a:p>
        </p:txBody>
      </p:sp>
      <p:sp>
        <p:nvSpPr>
          <p:cNvPr id="13" name="Text 5"/>
          <p:cNvSpPr/>
          <p:nvPr>
            <p:custDataLst>
              <p:tags r:id="rId8"/>
            </p:custDataLst>
          </p:nvPr>
        </p:nvSpPr>
        <p:spPr>
          <a:xfrm>
            <a:off x="907625" y="2814523"/>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运营成本分析</a:t>
            </a:r>
            <a:endParaRPr lang="en-US" sz="1500" dirty="0"/>
          </a:p>
        </p:txBody>
      </p:sp>
      <p:sp>
        <p:nvSpPr>
          <p:cNvPr id="14" name="Text 6"/>
          <p:cNvSpPr/>
          <p:nvPr>
            <p:custDataLst>
              <p:tags r:id="rId9"/>
            </p:custDataLst>
          </p:nvPr>
        </p:nvSpPr>
        <p:spPr>
          <a:xfrm>
            <a:off x="953345" y="3183941"/>
            <a:ext cx="2971800" cy="1052195"/>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运营成本主要包括日常维护和团队成员的时间投入，预计每月运营成本约为500元，全年总计6000元。主要花费在必要的工具和服务上。</a:t>
            </a:r>
          </a:p>
        </p:txBody>
      </p:sp>
      <p:sp>
        <p:nvSpPr>
          <p:cNvPr id="15" name="Text 7"/>
          <p:cNvSpPr/>
          <p:nvPr>
            <p:custDataLst>
              <p:tags r:id="rId10"/>
            </p:custDataLst>
          </p:nvPr>
        </p:nvSpPr>
        <p:spPr>
          <a:xfrm>
            <a:off x="5698866" y="2629814"/>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营销推广费用</a:t>
            </a:r>
            <a:endParaRPr lang="en-US" sz="1500" dirty="0"/>
          </a:p>
        </p:txBody>
      </p:sp>
      <p:sp>
        <p:nvSpPr>
          <p:cNvPr id="16" name="Text 8"/>
          <p:cNvSpPr/>
          <p:nvPr>
            <p:custDataLst>
              <p:tags r:id="rId11"/>
            </p:custDataLst>
          </p:nvPr>
        </p:nvSpPr>
        <p:spPr>
          <a:xfrm>
            <a:off x="5698866" y="2999232"/>
            <a:ext cx="2971800" cy="105219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400" dirty="0">
                <a:latin typeface="微软雅黑" panose="020B0503020204020204" pitchFamily="34" charset="-122"/>
                <a:ea typeface="微软雅黑" panose="020B0503020204020204" pitchFamily="34" charset="-122"/>
                <a:cs typeface="微软雅黑" panose="020B0503020204020204" pitchFamily="34" charset="-122"/>
              </a:rPr>
              <a:t>营销推广费用可以通过社交媒体和校园活动的低成本方式进行，预计全年投入2000元。可以通过免费渠道和口碑宣传来吸引用户。</a:t>
            </a:r>
          </a:p>
        </p:txBody>
      </p:sp>
      <p:pic>
        <p:nvPicPr>
          <p:cNvPr id="17" name="Image 6" descr="preencoded.png"/>
          <p:cNvPicPr>
            <a:picLocks noChangeAspect="1"/>
          </p:cNvPicPr>
          <p:nvPr>
            <p:custDataLst>
              <p:tags r:id="rId12"/>
            </p:custDataLst>
          </p:nvPr>
        </p:nvPicPr>
        <p:blipFill>
          <a:blip r:embed="rId27"/>
          <a:stretch>
            <a:fillRect/>
          </a:stretch>
        </p:blipFill>
        <p:spPr>
          <a:xfrm>
            <a:off x="4603039" y="2564991"/>
            <a:ext cx="984320" cy="984320"/>
          </a:xfrm>
          <a:prstGeom prst="rect">
            <a:avLst/>
          </a:prstGeom>
        </p:spPr>
      </p:pic>
      <p:pic>
        <p:nvPicPr>
          <p:cNvPr id="18" name="Image 7" descr="preencoded.png"/>
          <p:cNvPicPr>
            <a:picLocks noChangeAspect="1"/>
          </p:cNvPicPr>
          <p:nvPr>
            <p:custDataLst>
              <p:tags r:id="rId13"/>
            </p:custDataLst>
          </p:nvPr>
        </p:nvPicPr>
        <p:blipFill>
          <a:blip r:embed="rId28">
            <a:alphaModFix amt="10000"/>
          </a:blip>
          <a:stretch>
            <a:fillRect/>
          </a:stretch>
        </p:blipFill>
        <p:spPr>
          <a:xfrm>
            <a:off x="4657662" y="3577133"/>
            <a:ext cx="841489" cy="182880"/>
          </a:xfrm>
          <a:prstGeom prst="rect">
            <a:avLst/>
          </a:prstGeom>
        </p:spPr>
      </p:pic>
      <p:pic>
        <p:nvPicPr>
          <p:cNvPr id="19" name="Image 8" descr="preencoded.png"/>
          <p:cNvPicPr>
            <a:picLocks noChangeAspect="1"/>
          </p:cNvPicPr>
          <p:nvPr>
            <p:custDataLst>
              <p:tags r:id="rId14"/>
            </p:custDataLst>
          </p:nvPr>
        </p:nvPicPr>
        <p:blipFill>
          <a:blip r:embed="rId29"/>
          <a:stretch>
            <a:fillRect/>
          </a:stretch>
        </p:blipFill>
        <p:spPr>
          <a:xfrm>
            <a:off x="4971114" y="2887346"/>
            <a:ext cx="229882" cy="229882"/>
          </a:xfrm>
          <a:prstGeom prst="rect">
            <a:avLst/>
          </a:prstGeom>
        </p:spPr>
      </p:pic>
      <p:pic>
        <p:nvPicPr>
          <p:cNvPr id="20" name="Image 9" descr="preencoded.png"/>
          <p:cNvPicPr>
            <a:picLocks noChangeAspect="1"/>
          </p:cNvPicPr>
          <p:nvPr>
            <p:custDataLst>
              <p:tags r:id="rId15"/>
            </p:custDataLst>
          </p:nvPr>
        </p:nvPicPr>
        <p:blipFill>
          <a:blip r:embed="rId30">
            <a:alphaModFix amt="10000"/>
          </a:blip>
          <a:stretch>
            <a:fillRect/>
          </a:stretch>
        </p:blipFill>
        <p:spPr>
          <a:xfrm>
            <a:off x="4061233" y="3344875"/>
            <a:ext cx="596429" cy="182880"/>
          </a:xfrm>
          <a:prstGeom prst="rect">
            <a:avLst/>
          </a:prstGeom>
        </p:spPr>
      </p:pic>
      <p:pic>
        <p:nvPicPr>
          <p:cNvPr id="21" name="Image 10" descr="preencoded.png"/>
          <p:cNvPicPr>
            <a:picLocks noChangeAspect="1"/>
          </p:cNvPicPr>
          <p:nvPr>
            <p:custDataLst>
              <p:tags r:id="rId16"/>
            </p:custDataLst>
          </p:nvPr>
        </p:nvPicPr>
        <p:blipFill>
          <a:blip r:embed="rId29"/>
          <a:stretch>
            <a:fillRect/>
          </a:stretch>
        </p:blipFill>
        <p:spPr>
          <a:xfrm>
            <a:off x="4269733" y="2720509"/>
            <a:ext cx="229882" cy="229882"/>
          </a:xfrm>
          <a:prstGeom prst="rect">
            <a:avLst/>
          </a:prstGeom>
        </p:spPr>
      </p:pic>
      <p:pic>
        <p:nvPicPr>
          <p:cNvPr id="22" name="Image 11" descr="preencoded.png"/>
          <p:cNvPicPr>
            <a:picLocks noChangeAspect="1"/>
          </p:cNvPicPr>
          <p:nvPr>
            <p:custDataLst>
              <p:tags r:id="rId17"/>
            </p:custDataLst>
          </p:nvPr>
        </p:nvPicPr>
        <p:blipFill>
          <a:blip r:embed="rId31"/>
          <a:stretch>
            <a:fillRect/>
          </a:stretch>
        </p:blipFill>
        <p:spPr>
          <a:xfrm>
            <a:off x="3799507" y="2189258"/>
            <a:ext cx="251275" cy="251275"/>
          </a:xfrm>
          <a:prstGeom prst="rect">
            <a:avLst/>
          </a:prstGeom>
        </p:spPr>
      </p:pic>
      <p:pic>
        <p:nvPicPr>
          <p:cNvPr id="23" name="Image 12" descr="preencoded.png"/>
          <p:cNvPicPr>
            <a:picLocks noChangeAspect="1"/>
          </p:cNvPicPr>
          <p:nvPr>
            <p:custDataLst>
              <p:tags r:id="rId18"/>
            </p:custDataLst>
          </p:nvPr>
        </p:nvPicPr>
        <p:blipFill>
          <a:blip r:embed="rId32"/>
          <a:stretch>
            <a:fillRect/>
          </a:stretch>
        </p:blipFill>
        <p:spPr>
          <a:xfrm>
            <a:off x="4233157" y="1806542"/>
            <a:ext cx="182880" cy="18288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收入来源与成本控制</a:t>
            </a:r>
            <a:endParaRPr lang="en-US" sz="1500" dirty="0"/>
          </a:p>
        </p:txBody>
      </p:sp>
      <p:pic>
        <p:nvPicPr>
          <p:cNvPr id="3" name="Image 0" descr="preencoded.png"/>
          <p:cNvPicPr>
            <a:picLocks noChangeAspect="1"/>
          </p:cNvPicPr>
          <p:nvPr/>
        </p:nvPicPr>
        <p:blipFill>
          <a:blip r:embed="rId29"/>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30"/>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31"/>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32">
            <a:alphaModFix amt="10000"/>
          </a:blip>
          <a:stretch>
            <a:fillRect/>
          </a:stretch>
        </p:blipFill>
        <p:spPr>
          <a:xfrm>
            <a:off x="919865" y="1423361"/>
            <a:ext cx="1494461" cy="2366588"/>
          </a:xfrm>
          <a:prstGeom prst="rect">
            <a:avLst/>
          </a:prstGeom>
        </p:spPr>
      </p:pic>
      <p:pic>
        <p:nvPicPr>
          <p:cNvPr id="7" name="Image 4" descr="preencoded.png"/>
          <p:cNvPicPr>
            <a:picLocks noChangeAspect="1"/>
          </p:cNvPicPr>
          <p:nvPr>
            <p:custDataLst>
              <p:tags r:id="rId2"/>
            </p:custDataLst>
          </p:nvPr>
        </p:nvPicPr>
        <p:blipFill>
          <a:blip r:embed="rId33"/>
          <a:stretch>
            <a:fillRect/>
          </a:stretch>
        </p:blipFill>
        <p:spPr>
          <a:xfrm>
            <a:off x="501128" y="1423361"/>
            <a:ext cx="365760" cy="365760"/>
          </a:xfrm>
          <a:prstGeom prst="rect">
            <a:avLst/>
          </a:prstGeom>
        </p:spPr>
      </p:pic>
      <p:sp>
        <p:nvSpPr>
          <p:cNvPr id="8" name="Text 1"/>
          <p:cNvSpPr/>
          <p:nvPr>
            <p:custDataLst>
              <p:tags r:id="rId3"/>
            </p:custDataLst>
          </p:nvPr>
        </p:nvSpPr>
        <p:spPr>
          <a:xfrm>
            <a:off x="434892" y="1423361"/>
            <a:ext cx="484973" cy="36576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9" name="Text 2"/>
          <p:cNvSpPr/>
          <p:nvPr>
            <p:custDataLst>
              <p:tags r:id="rId4"/>
            </p:custDataLst>
          </p:nvPr>
        </p:nvSpPr>
        <p:spPr>
          <a:xfrm>
            <a:off x="918595" y="1423264"/>
            <a:ext cx="1494461" cy="64751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交易佣金模式</a:t>
            </a:r>
            <a:endParaRPr lang="en-US" sz="1500" dirty="0"/>
          </a:p>
        </p:txBody>
      </p:sp>
      <p:sp>
        <p:nvSpPr>
          <p:cNvPr id="10" name="Text 3"/>
          <p:cNvSpPr/>
          <p:nvPr>
            <p:custDataLst>
              <p:tags r:id="rId5"/>
            </p:custDataLst>
          </p:nvPr>
        </p:nvSpPr>
        <p:spPr>
          <a:xfrm>
            <a:off x="919865" y="1863867"/>
            <a:ext cx="1494461" cy="203708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交易佣金是二手书交易网站的主要收入来源之一，通过向卖方收取一定比例的交易费用实现盈利。该模式下，每笔交易成功后平台都会获得固定的提成，有助于稳定收入。</a:t>
            </a:r>
            <a:endParaRPr lang="en-US" sz="1200" dirty="0"/>
          </a:p>
        </p:txBody>
      </p:sp>
      <p:pic>
        <p:nvPicPr>
          <p:cNvPr id="11" name="Image 5" descr="preencoded.png"/>
          <p:cNvPicPr>
            <a:picLocks noChangeAspect="1"/>
          </p:cNvPicPr>
          <p:nvPr>
            <p:custDataLst>
              <p:tags r:id="rId6"/>
            </p:custDataLst>
          </p:nvPr>
        </p:nvPicPr>
        <p:blipFill>
          <a:blip r:embed="rId32">
            <a:alphaModFix amt="10000"/>
          </a:blip>
          <a:stretch>
            <a:fillRect/>
          </a:stretch>
        </p:blipFill>
        <p:spPr>
          <a:xfrm>
            <a:off x="2491070" y="1842588"/>
            <a:ext cx="1494461" cy="2366588"/>
          </a:xfrm>
          <a:prstGeom prst="rect">
            <a:avLst/>
          </a:prstGeom>
        </p:spPr>
      </p:pic>
      <p:pic>
        <p:nvPicPr>
          <p:cNvPr id="12" name="Image 6" descr="preencoded.png"/>
          <p:cNvPicPr>
            <a:picLocks noChangeAspect="1"/>
          </p:cNvPicPr>
          <p:nvPr>
            <p:custDataLst>
              <p:tags r:id="rId7"/>
            </p:custDataLst>
          </p:nvPr>
        </p:nvPicPr>
        <p:blipFill>
          <a:blip r:embed="rId34"/>
          <a:stretch>
            <a:fillRect/>
          </a:stretch>
        </p:blipFill>
        <p:spPr>
          <a:xfrm>
            <a:off x="2046933" y="3864371"/>
            <a:ext cx="365760" cy="365760"/>
          </a:xfrm>
          <a:prstGeom prst="rect">
            <a:avLst/>
          </a:prstGeom>
        </p:spPr>
      </p:pic>
      <p:sp>
        <p:nvSpPr>
          <p:cNvPr id="13" name="Text 4"/>
          <p:cNvSpPr/>
          <p:nvPr>
            <p:custDataLst>
              <p:tags r:id="rId8"/>
            </p:custDataLst>
          </p:nvPr>
        </p:nvSpPr>
        <p:spPr>
          <a:xfrm>
            <a:off x="1980697" y="3864371"/>
            <a:ext cx="484973" cy="36576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4" name="Text 5"/>
          <p:cNvSpPr/>
          <p:nvPr>
            <p:custDataLst>
              <p:tags r:id="rId9"/>
            </p:custDataLst>
          </p:nvPr>
        </p:nvSpPr>
        <p:spPr>
          <a:xfrm>
            <a:off x="2465670" y="1940916"/>
            <a:ext cx="1494461" cy="64751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广告收入</a:t>
            </a:r>
            <a:endParaRPr lang="en-US" sz="1500" dirty="0"/>
          </a:p>
        </p:txBody>
      </p:sp>
      <p:sp>
        <p:nvSpPr>
          <p:cNvPr id="15" name="Text 6"/>
          <p:cNvSpPr/>
          <p:nvPr>
            <p:custDataLst>
              <p:tags r:id="rId10"/>
            </p:custDataLst>
          </p:nvPr>
        </p:nvSpPr>
        <p:spPr>
          <a:xfrm>
            <a:off x="2465670" y="2249439"/>
            <a:ext cx="1494461" cy="203708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广告收入为二手书交易网站提供了额外的财务支持。通过在网站首页、书籍分类页面以及个人中心等位置展示合作商家的广告，不仅增加了视觉吸引力，还能带来可观的收入。</a:t>
            </a:r>
            <a:endParaRPr lang="en-US" sz="1200" dirty="0"/>
          </a:p>
        </p:txBody>
      </p:sp>
      <p:pic>
        <p:nvPicPr>
          <p:cNvPr id="16" name="Image 7" descr="preencoded.png"/>
          <p:cNvPicPr>
            <a:picLocks noChangeAspect="1"/>
          </p:cNvPicPr>
          <p:nvPr>
            <p:custDataLst>
              <p:tags r:id="rId11"/>
            </p:custDataLst>
          </p:nvPr>
        </p:nvPicPr>
        <p:blipFill>
          <a:blip r:embed="rId32">
            <a:alphaModFix amt="10000"/>
          </a:blip>
          <a:stretch>
            <a:fillRect/>
          </a:stretch>
        </p:blipFill>
        <p:spPr>
          <a:xfrm>
            <a:off x="4011476" y="1423361"/>
            <a:ext cx="1494461" cy="2366588"/>
          </a:xfrm>
          <a:prstGeom prst="rect">
            <a:avLst/>
          </a:prstGeom>
        </p:spPr>
      </p:pic>
      <p:pic>
        <p:nvPicPr>
          <p:cNvPr id="17" name="Image 8" descr="preencoded.png"/>
          <p:cNvPicPr>
            <a:picLocks noChangeAspect="1"/>
          </p:cNvPicPr>
          <p:nvPr>
            <p:custDataLst>
              <p:tags r:id="rId12"/>
            </p:custDataLst>
          </p:nvPr>
        </p:nvPicPr>
        <p:blipFill>
          <a:blip r:embed="rId34"/>
          <a:stretch>
            <a:fillRect/>
          </a:stretch>
        </p:blipFill>
        <p:spPr>
          <a:xfrm>
            <a:off x="3592739" y="1423361"/>
            <a:ext cx="365760" cy="365760"/>
          </a:xfrm>
          <a:prstGeom prst="rect">
            <a:avLst/>
          </a:prstGeom>
        </p:spPr>
      </p:pic>
      <p:sp>
        <p:nvSpPr>
          <p:cNvPr id="18" name="Text 7"/>
          <p:cNvSpPr/>
          <p:nvPr>
            <p:custDataLst>
              <p:tags r:id="rId13"/>
            </p:custDataLst>
          </p:nvPr>
        </p:nvSpPr>
        <p:spPr>
          <a:xfrm>
            <a:off x="3526503" y="1423361"/>
            <a:ext cx="484973" cy="36576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9" name="Text 8"/>
          <p:cNvSpPr/>
          <p:nvPr>
            <p:custDataLst>
              <p:tags r:id="rId14"/>
            </p:custDataLst>
          </p:nvPr>
        </p:nvSpPr>
        <p:spPr>
          <a:xfrm>
            <a:off x="4011476" y="1500734"/>
            <a:ext cx="1494461" cy="64751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增值服务收入</a:t>
            </a:r>
            <a:endParaRPr lang="en-US" sz="1500" dirty="0"/>
          </a:p>
        </p:txBody>
      </p:sp>
      <p:sp>
        <p:nvSpPr>
          <p:cNvPr id="20" name="Text 9"/>
          <p:cNvSpPr/>
          <p:nvPr>
            <p:custDataLst>
              <p:tags r:id="rId15"/>
            </p:custDataLst>
          </p:nvPr>
        </p:nvSpPr>
        <p:spPr>
          <a:xfrm>
            <a:off x="4011476" y="2070877"/>
            <a:ext cx="1494461" cy="185229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提供增值服务如会员服务、书籍推荐、阅读社区等，可以吸引用户付费加入。增值服务不仅提升了用户体验，还增加了网站的额外收益，提高了整体盈利能力。</a:t>
            </a:r>
            <a:endParaRPr lang="en-US" sz="1200" dirty="0"/>
          </a:p>
        </p:txBody>
      </p:sp>
      <p:pic>
        <p:nvPicPr>
          <p:cNvPr id="21" name="Image 9" descr="preencoded.png"/>
          <p:cNvPicPr>
            <a:picLocks noChangeAspect="1"/>
          </p:cNvPicPr>
          <p:nvPr>
            <p:custDataLst>
              <p:tags r:id="rId16"/>
            </p:custDataLst>
          </p:nvPr>
        </p:nvPicPr>
        <p:blipFill>
          <a:blip r:embed="rId32">
            <a:alphaModFix amt="10000"/>
          </a:blip>
          <a:stretch>
            <a:fillRect/>
          </a:stretch>
        </p:blipFill>
        <p:spPr>
          <a:xfrm>
            <a:off x="5557281" y="1842780"/>
            <a:ext cx="1494461" cy="2366588"/>
          </a:xfrm>
          <a:prstGeom prst="rect">
            <a:avLst/>
          </a:prstGeom>
        </p:spPr>
      </p:pic>
      <p:pic>
        <p:nvPicPr>
          <p:cNvPr id="22" name="Image 10" descr="preencoded.png"/>
          <p:cNvPicPr>
            <a:picLocks noChangeAspect="1"/>
          </p:cNvPicPr>
          <p:nvPr>
            <p:custDataLst>
              <p:tags r:id="rId17"/>
            </p:custDataLst>
          </p:nvPr>
        </p:nvPicPr>
        <p:blipFill>
          <a:blip r:embed="rId34"/>
          <a:stretch>
            <a:fillRect/>
          </a:stretch>
        </p:blipFill>
        <p:spPr>
          <a:xfrm>
            <a:off x="5138544" y="3864371"/>
            <a:ext cx="365760" cy="365760"/>
          </a:xfrm>
          <a:prstGeom prst="rect">
            <a:avLst/>
          </a:prstGeom>
        </p:spPr>
      </p:pic>
      <p:sp>
        <p:nvSpPr>
          <p:cNvPr id="23" name="Text 10"/>
          <p:cNvSpPr/>
          <p:nvPr>
            <p:custDataLst>
              <p:tags r:id="rId18"/>
            </p:custDataLst>
          </p:nvPr>
        </p:nvSpPr>
        <p:spPr>
          <a:xfrm>
            <a:off x="5072308" y="3864371"/>
            <a:ext cx="484973" cy="36576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24" name="Text 11"/>
          <p:cNvSpPr/>
          <p:nvPr>
            <p:custDataLst>
              <p:tags r:id="rId19"/>
            </p:custDataLst>
          </p:nvPr>
        </p:nvSpPr>
        <p:spPr>
          <a:xfrm>
            <a:off x="5557281" y="1816013"/>
            <a:ext cx="1494461" cy="64751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技术投入与维护成本</a:t>
            </a:r>
            <a:endParaRPr lang="en-US" sz="1500" dirty="0"/>
          </a:p>
        </p:txBody>
      </p:sp>
      <p:sp>
        <p:nvSpPr>
          <p:cNvPr id="25" name="Text 12"/>
          <p:cNvSpPr/>
          <p:nvPr>
            <p:custDataLst>
              <p:tags r:id="rId20"/>
            </p:custDataLst>
          </p:nvPr>
        </p:nvSpPr>
        <p:spPr>
          <a:xfrm>
            <a:off x="5583316" y="2433781"/>
            <a:ext cx="1494461" cy="185229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技术是二手书交易网站的核心，需要不断投入资金进行技术研发和维护。重视技术人员的培养和引进，保持网站的高效运行，确保用户能够在良好的平台上完成交易。</a:t>
            </a:r>
            <a:endParaRPr lang="en-US" sz="1200" dirty="0"/>
          </a:p>
        </p:txBody>
      </p:sp>
      <p:pic>
        <p:nvPicPr>
          <p:cNvPr id="26" name="Image 11" descr="preencoded.png"/>
          <p:cNvPicPr>
            <a:picLocks noChangeAspect="1"/>
          </p:cNvPicPr>
          <p:nvPr>
            <p:custDataLst>
              <p:tags r:id="rId21"/>
            </p:custDataLst>
          </p:nvPr>
        </p:nvPicPr>
        <p:blipFill>
          <a:blip r:embed="rId32">
            <a:alphaModFix amt="10000"/>
          </a:blip>
          <a:stretch>
            <a:fillRect/>
          </a:stretch>
        </p:blipFill>
        <p:spPr>
          <a:xfrm>
            <a:off x="7103086" y="1423361"/>
            <a:ext cx="1494461" cy="2366588"/>
          </a:xfrm>
          <a:prstGeom prst="rect">
            <a:avLst/>
          </a:prstGeom>
        </p:spPr>
      </p:pic>
      <p:pic>
        <p:nvPicPr>
          <p:cNvPr id="27" name="Image 12" descr="preencoded.png"/>
          <p:cNvPicPr>
            <a:picLocks noChangeAspect="1"/>
          </p:cNvPicPr>
          <p:nvPr>
            <p:custDataLst>
              <p:tags r:id="rId22"/>
            </p:custDataLst>
          </p:nvPr>
        </p:nvPicPr>
        <p:blipFill>
          <a:blip r:embed="rId33"/>
          <a:stretch>
            <a:fillRect/>
          </a:stretch>
        </p:blipFill>
        <p:spPr>
          <a:xfrm>
            <a:off x="6684349" y="1423361"/>
            <a:ext cx="365760" cy="365760"/>
          </a:xfrm>
          <a:prstGeom prst="rect">
            <a:avLst/>
          </a:prstGeom>
        </p:spPr>
      </p:pic>
      <p:sp>
        <p:nvSpPr>
          <p:cNvPr id="28" name="Text 13"/>
          <p:cNvSpPr/>
          <p:nvPr>
            <p:custDataLst>
              <p:tags r:id="rId23"/>
            </p:custDataLst>
          </p:nvPr>
        </p:nvSpPr>
        <p:spPr>
          <a:xfrm>
            <a:off x="6618113" y="1423361"/>
            <a:ext cx="484973" cy="365760"/>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15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9" name="Text 14"/>
          <p:cNvSpPr/>
          <p:nvPr>
            <p:custDataLst>
              <p:tags r:id="rId24"/>
            </p:custDataLst>
          </p:nvPr>
        </p:nvSpPr>
        <p:spPr>
          <a:xfrm>
            <a:off x="7103086" y="1500734"/>
            <a:ext cx="1494461" cy="647516"/>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物流成本控制策略</a:t>
            </a:r>
            <a:endParaRPr lang="en-US" sz="1500" dirty="0"/>
          </a:p>
        </p:txBody>
      </p:sp>
      <p:sp>
        <p:nvSpPr>
          <p:cNvPr id="30" name="Text 15"/>
          <p:cNvSpPr/>
          <p:nvPr>
            <p:custDataLst>
              <p:tags r:id="rId25"/>
            </p:custDataLst>
          </p:nvPr>
        </p:nvSpPr>
        <p:spPr>
          <a:xfrm>
            <a:off x="7103086" y="2070877"/>
            <a:ext cx="1494461" cy="185229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高效的物流系统对二手书交易至关重要。通过优化物流配送流程、选择可靠的物流合作伙伴，并采用智能物流管理系统，可以有效降低运输成本，提升客户满意度。</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3029750"/>
            <a:ext cx="9144000" cy="182880"/>
          </a:xfrm>
          <a:prstGeom prst="rect">
            <a:avLst/>
          </a:prstGeom>
        </p:spPr>
      </p:pic>
      <p:pic>
        <p:nvPicPr>
          <p:cNvPr id="3" name="Image 1" descr="preencoded.png"/>
          <p:cNvPicPr>
            <a:picLocks noChangeAspect="1"/>
          </p:cNvPicPr>
          <p:nvPr/>
        </p:nvPicPr>
        <p:blipFill>
          <a:blip r:embed="rId5"/>
          <a:stretch>
            <a:fillRect/>
          </a:stretch>
        </p:blipFill>
        <p:spPr>
          <a:xfrm>
            <a:off x="535042" y="2125369"/>
            <a:ext cx="182880" cy="182880"/>
          </a:xfrm>
          <a:prstGeom prst="rect">
            <a:avLst/>
          </a:prstGeom>
        </p:spPr>
      </p:pic>
      <p:pic>
        <p:nvPicPr>
          <p:cNvPr id="4" name="Image 2" descr="preencoded.png"/>
          <p:cNvPicPr>
            <a:picLocks noChangeAspect="1"/>
          </p:cNvPicPr>
          <p:nvPr/>
        </p:nvPicPr>
        <p:blipFill>
          <a:blip r:embed="rId6"/>
          <a:stretch>
            <a:fillRect/>
          </a:stretch>
        </p:blipFill>
        <p:spPr>
          <a:xfrm>
            <a:off x="888519" y="2125369"/>
            <a:ext cx="182880" cy="182880"/>
          </a:xfrm>
          <a:prstGeom prst="rect">
            <a:avLst/>
          </a:prstGeom>
        </p:spPr>
      </p:pic>
      <p:pic>
        <p:nvPicPr>
          <p:cNvPr id="5" name="Image 3" descr="preencoded.png"/>
          <p:cNvPicPr>
            <a:picLocks noChangeAspect="1"/>
          </p:cNvPicPr>
          <p:nvPr/>
        </p:nvPicPr>
        <p:blipFill>
          <a:blip r:embed="rId7"/>
          <a:stretch>
            <a:fillRect/>
          </a:stretch>
        </p:blipFill>
        <p:spPr>
          <a:xfrm>
            <a:off x="1241997" y="2125369"/>
            <a:ext cx="182880" cy="182880"/>
          </a:xfrm>
          <a:prstGeom prst="rect">
            <a:avLst/>
          </a:prstGeom>
        </p:spPr>
      </p:pic>
      <p:sp>
        <p:nvSpPr>
          <p:cNvPr id="6" name="Text 0"/>
          <p:cNvSpPr/>
          <p:nvPr/>
        </p:nvSpPr>
        <p:spPr>
          <a:xfrm>
            <a:off x="535042" y="2389670"/>
            <a:ext cx="686595"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7" name="Text 1"/>
          <p:cNvSpPr/>
          <p:nvPr/>
        </p:nvSpPr>
        <p:spPr>
          <a:xfrm>
            <a:off x="1119151" y="2389670"/>
            <a:ext cx="6905698"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项目背景与目标</a:t>
            </a:r>
            <a:endParaRPr lang="en-US"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投资回报分析和预测</a:t>
            </a:r>
            <a:endParaRPr lang="en-US" sz="1500" dirty="0"/>
          </a:p>
        </p:txBody>
      </p:sp>
      <p:pic>
        <p:nvPicPr>
          <p:cNvPr id="3" name="Image 0" descr="preencoded.png"/>
          <p:cNvPicPr>
            <a:picLocks noChangeAspect="1"/>
          </p:cNvPicPr>
          <p:nvPr/>
        </p:nvPicPr>
        <p:blipFill>
          <a:blip r:embed="rId2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6"/>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7">
            <a:alphaModFix amt="10000"/>
          </a:blip>
          <a:stretch>
            <a:fillRect/>
          </a:stretch>
        </p:blipFill>
        <p:spPr>
          <a:xfrm>
            <a:off x="4789880" y="2970019"/>
            <a:ext cx="3387852" cy="1572768"/>
          </a:xfrm>
          <a:prstGeom prst="rect">
            <a:avLst/>
          </a:prstGeom>
        </p:spPr>
      </p:pic>
      <p:pic>
        <p:nvPicPr>
          <p:cNvPr id="7" name="Image 4" descr="preencoded.png"/>
          <p:cNvPicPr>
            <a:picLocks noChangeAspect="1"/>
          </p:cNvPicPr>
          <p:nvPr>
            <p:custDataLst>
              <p:tags r:id="rId2"/>
            </p:custDataLst>
          </p:nvPr>
        </p:nvPicPr>
        <p:blipFill>
          <a:blip r:embed="rId28">
            <a:alphaModFix amt="10000"/>
          </a:blip>
          <a:stretch>
            <a:fillRect/>
          </a:stretch>
        </p:blipFill>
        <p:spPr>
          <a:xfrm>
            <a:off x="4789880" y="1152144"/>
            <a:ext cx="3387852" cy="1579823"/>
          </a:xfrm>
          <a:prstGeom prst="rect">
            <a:avLst/>
          </a:prstGeom>
        </p:spPr>
      </p:pic>
      <p:pic>
        <p:nvPicPr>
          <p:cNvPr id="8" name="Image 5" descr="preencoded.png"/>
          <p:cNvPicPr>
            <a:picLocks noChangeAspect="1"/>
          </p:cNvPicPr>
          <p:nvPr>
            <p:custDataLst>
              <p:tags r:id="rId3"/>
            </p:custDataLst>
          </p:nvPr>
        </p:nvPicPr>
        <p:blipFill>
          <a:blip r:embed="rId28">
            <a:alphaModFix amt="10000"/>
          </a:blip>
          <a:stretch>
            <a:fillRect/>
          </a:stretch>
        </p:blipFill>
        <p:spPr>
          <a:xfrm>
            <a:off x="992124" y="1152144"/>
            <a:ext cx="3387852" cy="1579823"/>
          </a:xfrm>
          <a:prstGeom prst="rect">
            <a:avLst/>
          </a:prstGeom>
        </p:spPr>
      </p:pic>
      <p:pic>
        <p:nvPicPr>
          <p:cNvPr id="9" name="Image 6" descr="preencoded.png"/>
          <p:cNvPicPr>
            <a:picLocks noChangeAspect="1"/>
          </p:cNvPicPr>
          <p:nvPr>
            <p:custDataLst>
              <p:tags r:id="rId4"/>
            </p:custDataLst>
          </p:nvPr>
        </p:nvPicPr>
        <p:blipFill>
          <a:blip r:embed="rId29"/>
          <a:stretch>
            <a:fillRect/>
          </a:stretch>
        </p:blipFill>
        <p:spPr>
          <a:xfrm>
            <a:off x="826389" y="1708426"/>
            <a:ext cx="467258" cy="467258"/>
          </a:xfrm>
          <a:prstGeom prst="rect">
            <a:avLst/>
          </a:prstGeom>
        </p:spPr>
      </p:pic>
      <p:pic>
        <p:nvPicPr>
          <p:cNvPr id="10" name="Image 7" descr="preencoded.png"/>
          <p:cNvPicPr>
            <a:picLocks noChangeAspect="1"/>
          </p:cNvPicPr>
          <p:nvPr>
            <p:custDataLst>
              <p:tags r:id="rId5"/>
            </p:custDataLst>
          </p:nvPr>
        </p:nvPicPr>
        <p:blipFill>
          <a:blip r:embed="rId27">
            <a:alphaModFix amt="10000"/>
          </a:blip>
          <a:stretch>
            <a:fillRect/>
          </a:stretch>
        </p:blipFill>
        <p:spPr>
          <a:xfrm>
            <a:off x="992124" y="2970019"/>
            <a:ext cx="3387852" cy="1572768"/>
          </a:xfrm>
          <a:prstGeom prst="rect">
            <a:avLst/>
          </a:prstGeom>
        </p:spPr>
      </p:pic>
      <p:pic>
        <p:nvPicPr>
          <p:cNvPr id="11" name="Image 8" descr="preencoded.png"/>
          <p:cNvPicPr>
            <a:picLocks noChangeAspect="1"/>
          </p:cNvPicPr>
          <p:nvPr>
            <p:custDataLst>
              <p:tags r:id="rId6"/>
            </p:custDataLst>
          </p:nvPr>
        </p:nvPicPr>
        <p:blipFill>
          <a:blip r:embed="rId29"/>
          <a:stretch>
            <a:fillRect/>
          </a:stretch>
        </p:blipFill>
        <p:spPr>
          <a:xfrm>
            <a:off x="827785" y="3376530"/>
            <a:ext cx="467139" cy="467139"/>
          </a:xfrm>
          <a:prstGeom prst="rect">
            <a:avLst/>
          </a:prstGeom>
        </p:spPr>
      </p:pic>
      <p:pic>
        <p:nvPicPr>
          <p:cNvPr id="12" name="Image 9" descr="preencoded.png"/>
          <p:cNvPicPr>
            <a:picLocks noChangeAspect="1"/>
          </p:cNvPicPr>
          <p:nvPr>
            <p:custDataLst>
              <p:tags r:id="rId7"/>
            </p:custDataLst>
          </p:nvPr>
        </p:nvPicPr>
        <p:blipFill>
          <a:blip r:embed="rId29"/>
          <a:stretch>
            <a:fillRect/>
          </a:stretch>
        </p:blipFill>
        <p:spPr>
          <a:xfrm>
            <a:off x="4623718" y="1708426"/>
            <a:ext cx="467258" cy="467258"/>
          </a:xfrm>
          <a:prstGeom prst="rect">
            <a:avLst/>
          </a:prstGeom>
        </p:spPr>
      </p:pic>
      <p:pic>
        <p:nvPicPr>
          <p:cNvPr id="13" name="Image 10" descr="preencoded.png"/>
          <p:cNvPicPr>
            <a:picLocks noChangeAspect="1"/>
          </p:cNvPicPr>
          <p:nvPr>
            <p:custDataLst>
              <p:tags r:id="rId8"/>
            </p:custDataLst>
          </p:nvPr>
        </p:nvPicPr>
        <p:blipFill>
          <a:blip r:embed="rId29"/>
          <a:stretch>
            <a:fillRect/>
          </a:stretch>
        </p:blipFill>
        <p:spPr>
          <a:xfrm>
            <a:off x="4580308" y="3376470"/>
            <a:ext cx="467258" cy="467258"/>
          </a:xfrm>
          <a:prstGeom prst="rect">
            <a:avLst/>
          </a:prstGeom>
        </p:spPr>
      </p:pic>
      <p:sp>
        <p:nvSpPr>
          <p:cNvPr id="14" name="Text 1"/>
          <p:cNvSpPr/>
          <p:nvPr>
            <p:custDataLst>
              <p:tags r:id="rId9"/>
            </p:custDataLst>
          </p:nvPr>
        </p:nvSpPr>
        <p:spPr>
          <a:xfrm>
            <a:off x="1401775" y="1238057"/>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投资回报率评估</a:t>
            </a:r>
            <a:endParaRPr lang="en-US" sz="1500" dirty="0"/>
          </a:p>
        </p:txBody>
      </p:sp>
      <p:sp>
        <p:nvSpPr>
          <p:cNvPr id="15" name="Text 2"/>
          <p:cNvSpPr/>
          <p:nvPr>
            <p:custDataLst>
              <p:tags r:id="rId10"/>
            </p:custDataLst>
          </p:nvPr>
        </p:nvSpPr>
        <p:spPr>
          <a:xfrm>
            <a:off x="1401846" y="1585570"/>
            <a:ext cx="2798064" cy="1267460"/>
          </a:xfrm>
          <a:prstGeom prst="rect">
            <a:avLst/>
          </a:prstGeom>
          <a:noFill/>
        </p:spPr>
        <p:txBody>
          <a:bodyPr wrap="square" lIns="95250" tIns="95250" rIns="95250" bIns="95250" rtlCol="0" anchor="t">
            <a:spAutoFit/>
          </a:bodyPr>
          <a:lstStyle/>
          <a:p>
            <a:pPr marL="0" indent="0" algn="just">
              <a:lnSpc>
                <a:spcPct val="100000"/>
              </a:lnSpc>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根据市场调查和预期收益，初步评估该校园二手书交易网站项目的投资回报率。预计在第一年运营后，能够实现盈亏平衡，随后几年将逐步提高利润率。</a:t>
            </a:r>
            <a:endParaRPr lang="en-US" sz="1400" dirty="0"/>
          </a:p>
        </p:txBody>
      </p:sp>
      <p:sp>
        <p:nvSpPr>
          <p:cNvPr id="16" name="Text 3"/>
          <p:cNvSpPr/>
          <p:nvPr>
            <p:custDataLst>
              <p:tags r:id="rId11"/>
            </p:custDataLst>
          </p:nvPr>
        </p:nvSpPr>
        <p:spPr>
          <a:xfrm>
            <a:off x="5201107" y="1238098"/>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现金流预测</a:t>
            </a:r>
            <a:endParaRPr lang="en-US" sz="1500" dirty="0"/>
          </a:p>
        </p:txBody>
      </p:sp>
      <p:sp>
        <p:nvSpPr>
          <p:cNvPr id="17" name="Text 4"/>
          <p:cNvSpPr/>
          <p:nvPr>
            <p:custDataLst>
              <p:tags r:id="rId12"/>
            </p:custDataLst>
          </p:nvPr>
        </p:nvSpPr>
        <p:spPr>
          <a:xfrm>
            <a:off x="5201107" y="1585570"/>
            <a:ext cx="2798064" cy="1267460"/>
          </a:xfrm>
          <a:prstGeom prst="rect">
            <a:avLst/>
          </a:prstGeom>
          <a:noFill/>
        </p:spPr>
        <p:txBody>
          <a:bodyPr wrap="square" lIns="95250" tIns="95250" rIns="95250" bIns="95250" rtlCol="0" anchor="t">
            <a:spAutoFit/>
          </a:bodyPr>
          <a:lstStyle/>
          <a:p>
            <a:pPr marL="0" indent="0" algn="just">
              <a:lnSpc>
                <a:spcPct val="100000"/>
              </a:lnSpc>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通过分析初期投入成本和运营费用，预测未来几年的现金流情况。预计在前六个月内现金流为负，之后将逐渐增加，确保有足够的资金支持持续运营和发展。</a:t>
            </a:r>
            <a:endParaRPr lang="en-US" sz="1400" dirty="0"/>
          </a:p>
        </p:txBody>
      </p:sp>
      <p:sp>
        <p:nvSpPr>
          <p:cNvPr id="18" name="Text 5"/>
          <p:cNvSpPr/>
          <p:nvPr>
            <p:custDataLst>
              <p:tags r:id="rId13"/>
            </p:custDataLst>
          </p:nvPr>
        </p:nvSpPr>
        <p:spPr>
          <a:xfrm>
            <a:off x="1401775" y="3049524"/>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长期财务表现</a:t>
            </a:r>
            <a:endParaRPr lang="en-US" sz="1500" dirty="0"/>
          </a:p>
        </p:txBody>
      </p:sp>
      <p:sp>
        <p:nvSpPr>
          <p:cNvPr id="19" name="Text 6"/>
          <p:cNvSpPr/>
          <p:nvPr>
            <p:custDataLst>
              <p:tags r:id="rId14"/>
            </p:custDataLst>
          </p:nvPr>
        </p:nvSpPr>
        <p:spPr>
          <a:xfrm>
            <a:off x="1293495" y="3402330"/>
            <a:ext cx="3077210" cy="12674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结合市场趋势和用户增长率，预测网站的长期财务表现。预计在三到五年内，随着品牌知名度的提升和用户基数的增加，收入将呈现显著增长，实现稳定的盈利状态。</a:t>
            </a:r>
            <a:endParaRPr lang="en-US" sz="1400" dirty="0"/>
          </a:p>
        </p:txBody>
      </p:sp>
      <p:sp>
        <p:nvSpPr>
          <p:cNvPr id="20" name="Text 7"/>
          <p:cNvSpPr/>
          <p:nvPr>
            <p:custDataLst>
              <p:tags r:id="rId15"/>
            </p:custDataLst>
          </p:nvPr>
        </p:nvSpPr>
        <p:spPr>
          <a:xfrm>
            <a:off x="5138928" y="3050438"/>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投资回收期估算</a:t>
            </a:r>
            <a:endParaRPr lang="en-US" sz="1500" dirty="0"/>
          </a:p>
        </p:txBody>
      </p:sp>
      <p:sp>
        <p:nvSpPr>
          <p:cNvPr id="21" name="Text 8"/>
          <p:cNvSpPr/>
          <p:nvPr>
            <p:custDataLst>
              <p:tags r:id="rId16"/>
            </p:custDataLst>
          </p:nvPr>
        </p:nvSpPr>
        <p:spPr>
          <a:xfrm>
            <a:off x="5138928" y="3402482"/>
            <a:ext cx="2798064" cy="1267460"/>
          </a:xfrm>
          <a:prstGeom prst="rect">
            <a:avLst/>
          </a:prstGeom>
          <a:noFill/>
        </p:spPr>
        <p:txBody>
          <a:bodyPr wrap="square" lIns="95250" tIns="95250" rIns="95250" bIns="95250" rtlCol="0" anchor="t">
            <a:spAutoFit/>
          </a:bodyPr>
          <a:lstStyle/>
          <a:p>
            <a:pPr marL="0" indent="0" algn="just">
              <a:lnSpc>
                <a:spcPct val="100000"/>
              </a:lnSpc>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根据初期投资金额和预期收益，估算投资的回收期。预计在两年内完成投资回收，之后进入盈利阶段，确保投资者能够获得合理的回报。</a:t>
            </a:r>
            <a:endParaRPr lang="en-US" sz="1400" dirty="0"/>
          </a:p>
        </p:txBody>
      </p:sp>
      <p:sp>
        <p:nvSpPr>
          <p:cNvPr id="22" name="Text 9"/>
          <p:cNvSpPr/>
          <p:nvPr>
            <p:custDataLst>
              <p:tags r:id="rId17"/>
            </p:custDataLst>
          </p:nvPr>
        </p:nvSpPr>
        <p:spPr>
          <a:xfrm>
            <a:off x="790042" y="1672307"/>
            <a:ext cx="530352" cy="539496"/>
          </a:xfrm>
          <a:prstGeom prst="rect">
            <a:avLst/>
          </a:prstGeom>
          <a:noFill/>
        </p:spPr>
        <p:txBody>
          <a:bodyPr wrap="square" lIns="95250" tIns="95250" rIns="95250" bIns="95250" rtlCol="0" anchor="ctr">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23" name="Text 10"/>
          <p:cNvSpPr/>
          <p:nvPr>
            <p:custDataLst>
              <p:tags r:id="rId18"/>
            </p:custDataLst>
          </p:nvPr>
        </p:nvSpPr>
        <p:spPr>
          <a:xfrm>
            <a:off x="4585716" y="1672307"/>
            <a:ext cx="53035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24" name="Text 11"/>
          <p:cNvSpPr/>
          <p:nvPr>
            <p:custDataLst>
              <p:tags r:id="rId19"/>
            </p:custDataLst>
          </p:nvPr>
        </p:nvSpPr>
        <p:spPr>
          <a:xfrm>
            <a:off x="790956" y="3335731"/>
            <a:ext cx="53035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5" name="Text 12"/>
          <p:cNvSpPr/>
          <p:nvPr>
            <p:custDataLst>
              <p:tags r:id="rId20"/>
            </p:custDataLst>
          </p:nvPr>
        </p:nvSpPr>
        <p:spPr>
          <a:xfrm>
            <a:off x="4542739" y="3338474"/>
            <a:ext cx="530352" cy="539496"/>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9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3029750"/>
            <a:ext cx="9144000" cy="182880"/>
          </a:xfrm>
          <a:prstGeom prst="rect">
            <a:avLst/>
          </a:prstGeom>
        </p:spPr>
      </p:pic>
      <p:pic>
        <p:nvPicPr>
          <p:cNvPr id="3" name="Image 1" descr="preencoded.png"/>
          <p:cNvPicPr>
            <a:picLocks noChangeAspect="1"/>
          </p:cNvPicPr>
          <p:nvPr/>
        </p:nvPicPr>
        <p:blipFill>
          <a:blip r:embed="rId5"/>
          <a:stretch>
            <a:fillRect/>
          </a:stretch>
        </p:blipFill>
        <p:spPr>
          <a:xfrm>
            <a:off x="535042" y="2125369"/>
            <a:ext cx="182880" cy="182880"/>
          </a:xfrm>
          <a:prstGeom prst="rect">
            <a:avLst/>
          </a:prstGeom>
        </p:spPr>
      </p:pic>
      <p:pic>
        <p:nvPicPr>
          <p:cNvPr id="4" name="Image 2" descr="preencoded.png"/>
          <p:cNvPicPr>
            <a:picLocks noChangeAspect="1"/>
          </p:cNvPicPr>
          <p:nvPr/>
        </p:nvPicPr>
        <p:blipFill>
          <a:blip r:embed="rId6"/>
          <a:stretch>
            <a:fillRect/>
          </a:stretch>
        </p:blipFill>
        <p:spPr>
          <a:xfrm>
            <a:off x="888519" y="2125369"/>
            <a:ext cx="182880" cy="182880"/>
          </a:xfrm>
          <a:prstGeom prst="rect">
            <a:avLst/>
          </a:prstGeom>
        </p:spPr>
      </p:pic>
      <p:pic>
        <p:nvPicPr>
          <p:cNvPr id="5" name="Image 3" descr="preencoded.png"/>
          <p:cNvPicPr>
            <a:picLocks noChangeAspect="1"/>
          </p:cNvPicPr>
          <p:nvPr/>
        </p:nvPicPr>
        <p:blipFill>
          <a:blip r:embed="rId7"/>
          <a:stretch>
            <a:fillRect/>
          </a:stretch>
        </p:blipFill>
        <p:spPr>
          <a:xfrm>
            <a:off x="1241997" y="2125369"/>
            <a:ext cx="182880" cy="182880"/>
          </a:xfrm>
          <a:prstGeom prst="rect">
            <a:avLst/>
          </a:prstGeom>
        </p:spPr>
      </p:pic>
      <p:sp>
        <p:nvSpPr>
          <p:cNvPr id="6" name="Text 0"/>
          <p:cNvSpPr/>
          <p:nvPr/>
        </p:nvSpPr>
        <p:spPr>
          <a:xfrm>
            <a:off x="535042" y="2389670"/>
            <a:ext cx="686595"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500" dirty="0"/>
          </a:p>
        </p:txBody>
      </p:sp>
      <p:sp>
        <p:nvSpPr>
          <p:cNvPr id="7" name="Text 1"/>
          <p:cNvSpPr/>
          <p:nvPr/>
        </p:nvSpPr>
        <p:spPr>
          <a:xfrm>
            <a:off x="1119151" y="2389670"/>
            <a:ext cx="6905698"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未来发展规划</a:t>
            </a:r>
            <a:endParaRPr lang="en-US" sz="15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平台扩展与升级方向</a:t>
            </a:r>
            <a:endParaRPr lang="en-US" sz="1500" dirty="0"/>
          </a:p>
        </p:txBody>
      </p:sp>
      <p:pic>
        <p:nvPicPr>
          <p:cNvPr id="3" name="Image 0" descr="preencoded.png"/>
          <p:cNvPicPr>
            <a:picLocks noChangeAspect="1"/>
          </p:cNvPicPr>
          <p:nvPr/>
        </p:nvPicPr>
        <p:blipFill>
          <a:blip r:embed="rId22"/>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3"/>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4"/>
          <a:stretch>
            <a:fillRect/>
          </a:stretch>
        </p:blipFill>
        <p:spPr>
          <a:xfrm>
            <a:off x="1186041" y="270231"/>
            <a:ext cx="182880" cy="182880"/>
          </a:xfrm>
          <a:prstGeom prst="rect">
            <a:avLst/>
          </a:prstGeom>
        </p:spPr>
      </p:pic>
      <p:sp>
        <p:nvSpPr>
          <p:cNvPr id="6" name="Shape 1"/>
          <p:cNvSpPr/>
          <p:nvPr>
            <p:custDataLst>
              <p:tags r:id="rId1"/>
            </p:custDataLst>
          </p:nvPr>
        </p:nvSpPr>
        <p:spPr>
          <a:xfrm>
            <a:off x="931010" y="2447708"/>
            <a:ext cx="2356811" cy="0"/>
          </a:xfrm>
          <a:custGeom>
            <a:avLst/>
            <a:gdLst/>
            <a:ahLst/>
            <a:cxnLst/>
            <a:rect l="l" t="t" r="r" b="b"/>
            <a:pathLst>
              <a:path w="2356811">
                <a:moveTo>
                  <a:pt x="2356811" y="0"/>
                </a:moveTo>
                <a:lnTo>
                  <a:pt x="0" y="0"/>
                </a:lnTo>
              </a:path>
            </a:pathLst>
          </a:custGeom>
          <a:noFill/>
          <a:ln w="19050">
            <a:solidFill>
              <a:srgbClr val="65A5FB"/>
            </a:solidFill>
            <a:prstDash val="solid"/>
            <a:headEnd type="arrow"/>
            <a:tailEnd type="arrow"/>
          </a:ln>
        </p:spPr>
      </p:sp>
      <p:pic>
        <p:nvPicPr>
          <p:cNvPr id="7" name="Image 3" descr="preencoded.png"/>
          <p:cNvPicPr>
            <a:picLocks noChangeAspect="1"/>
          </p:cNvPicPr>
          <p:nvPr>
            <p:custDataLst>
              <p:tags r:id="rId2"/>
            </p:custDataLst>
          </p:nvPr>
        </p:nvPicPr>
        <p:blipFill>
          <a:blip r:embed="rId25">
            <a:alphaModFix amt="50000"/>
          </a:blip>
          <a:stretch>
            <a:fillRect/>
          </a:stretch>
        </p:blipFill>
        <p:spPr>
          <a:xfrm>
            <a:off x="637864" y="1138754"/>
            <a:ext cx="374579" cy="770562"/>
          </a:xfrm>
          <a:prstGeom prst="rect">
            <a:avLst/>
          </a:prstGeom>
        </p:spPr>
      </p:pic>
      <p:pic>
        <p:nvPicPr>
          <p:cNvPr id="8" name="Image 4" descr="preencoded.png"/>
          <p:cNvPicPr>
            <a:picLocks noChangeAspect="1"/>
          </p:cNvPicPr>
          <p:nvPr>
            <p:custDataLst>
              <p:tags r:id="rId3"/>
            </p:custDataLst>
          </p:nvPr>
        </p:nvPicPr>
        <p:blipFill>
          <a:blip r:embed="rId26"/>
          <a:stretch>
            <a:fillRect/>
          </a:stretch>
        </p:blipFill>
        <p:spPr>
          <a:xfrm>
            <a:off x="627162" y="1138754"/>
            <a:ext cx="395983" cy="395983"/>
          </a:xfrm>
          <a:prstGeom prst="rect">
            <a:avLst/>
          </a:prstGeom>
        </p:spPr>
      </p:pic>
      <p:sp>
        <p:nvSpPr>
          <p:cNvPr id="9" name="Text 2"/>
          <p:cNvSpPr/>
          <p:nvPr>
            <p:custDataLst>
              <p:tags r:id="rId4"/>
            </p:custDataLst>
          </p:nvPr>
        </p:nvSpPr>
        <p:spPr>
          <a:xfrm>
            <a:off x="537280" y="1093034"/>
            <a:ext cx="543006" cy="4846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10" name="Image 5" descr="preencoded.png"/>
          <p:cNvPicPr>
            <a:picLocks noChangeAspect="1"/>
          </p:cNvPicPr>
          <p:nvPr>
            <p:custDataLst>
              <p:tags r:id="rId5"/>
            </p:custDataLst>
          </p:nvPr>
        </p:nvPicPr>
        <p:blipFill>
          <a:blip r:embed="rId25">
            <a:alphaModFix amt="50000"/>
          </a:blip>
          <a:stretch>
            <a:fillRect/>
          </a:stretch>
        </p:blipFill>
        <p:spPr>
          <a:xfrm>
            <a:off x="2651634" y="2666540"/>
            <a:ext cx="374579" cy="770562"/>
          </a:xfrm>
          <a:prstGeom prst="rect">
            <a:avLst/>
          </a:prstGeom>
        </p:spPr>
      </p:pic>
      <p:pic>
        <p:nvPicPr>
          <p:cNvPr id="11" name="Image 6" descr="preencoded.png"/>
          <p:cNvPicPr>
            <a:picLocks noChangeAspect="1"/>
          </p:cNvPicPr>
          <p:nvPr>
            <p:custDataLst>
              <p:tags r:id="rId6"/>
            </p:custDataLst>
          </p:nvPr>
        </p:nvPicPr>
        <p:blipFill>
          <a:blip r:embed="rId26"/>
          <a:stretch>
            <a:fillRect/>
          </a:stretch>
        </p:blipFill>
        <p:spPr>
          <a:xfrm>
            <a:off x="2640931" y="2666540"/>
            <a:ext cx="395983" cy="395983"/>
          </a:xfrm>
          <a:prstGeom prst="rect">
            <a:avLst/>
          </a:prstGeom>
        </p:spPr>
      </p:pic>
      <p:sp>
        <p:nvSpPr>
          <p:cNvPr id="12" name="Text 3"/>
          <p:cNvSpPr/>
          <p:nvPr>
            <p:custDataLst>
              <p:tags r:id="rId7"/>
            </p:custDataLst>
          </p:nvPr>
        </p:nvSpPr>
        <p:spPr>
          <a:xfrm>
            <a:off x="2552583" y="2620820"/>
            <a:ext cx="566988" cy="4846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pic>
        <p:nvPicPr>
          <p:cNvPr id="13" name="Image 7" descr="preencoded.png"/>
          <p:cNvPicPr>
            <a:picLocks noChangeAspect="1"/>
          </p:cNvPicPr>
          <p:nvPr>
            <p:custDataLst>
              <p:tags r:id="rId8"/>
            </p:custDataLst>
          </p:nvPr>
        </p:nvPicPr>
        <p:blipFill>
          <a:blip r:embed="rId25">
            <a:alphaModFix amt="50000"/>
          </a:blip>
          <a:stretch>
            <a:fillRect/>
          </a:stretch>
        </p:blipFill>
        <p:spPr>
          <a:xfrm>
            <a:off x="4767525" y="1144931"/>
            <a:ext cx="374579" cy="770562"/>
          </a:xfrm>
          <a:prstGeom prst="rect">
            <a:avLst/>
          </a:prstGeom>
        </p:spPr>
      </p:pic>
      <p:pic>
        <p:nvPicPr>
          <p:cNvPr id="14" name="Image 8" descr="preencoded.png"/>
          <p:cNvPicPr>
            <a:picLocks noChangeAspect="1"/>
          </p:cNvPicPr>
          <p:nvPr>
            <p:custDataLst>
              <p:tags r:id="rId9"/>
            </p:custDataLst>
          </p:nvPr>
        </p:nvPicPr>
        <p:blipFill>
          <a:blip r:embed="rId26"/>
          <a:stretch>
            <a:fillRect/>
          </a:stretch>
        </p:blipFill>
        <p:spPr>
          <a:xfrm>
            <a:off x="4756823" y="1144931"/>
            <a:ext cx="395983" cy="395983"/>
          </a:xfrm>
          <a:prstGeom prst="rect">
            <a:avLst/>
          </a:prstGeom>
        </p:spPr>
      </p:pic>
      <p:sp>
        <p:nvSpPr>
          <p:cNvPr id="15" name="Text 4"/>
          <p:cNvSpPr/>
          <p:nvPr>
            <p:custDataLst>
              <p:tags r:id="rId10"/>
            </p:custDataLst>
          </p:nvPr>
        </p:nvSpPr>
        <p:spPr>
          <a:xfrm>
            <a:off x="4659330" y="1093034"/>
            <a:ext cx="590969" cy="484632"/>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6" name="Shape 5"/>
          <p:cNvSpPr/>
          <p:nvPr>
            <p:custDataLst>
              <p:tags r:id="rId11"/>
            </p:custDataLst>
          </p:nvPr>
        </p:nvSpPr>
        <p:spPr>
          <a:xfrm>
            <a:off x="3299836" y="2447708"/>
            <a:ext cx="2356811" cy="0"/>
          </a:xfrm>
          <a:custGeom>
            <a:avLst/>
            <a:gdLst/>
            <a:ahLst/>
            <a:cxnLst/>
            <a:rect l="l" t="t" r="r" b="b"/>
            <a:pathLst>
              <a:path w="2356811">
                <a:moveTo>
                  <a:pt x="2356811" y="0"/>
                </a:moveTo>
                <a:lnTo>
                  <a:pt x="0" y="0"/>
                </a:lnTo>
              </a:path>
            </a:pathLst>
          </a:custGeom>
          <a:noFill/>
          <a:ln w="19050">
            <a:solidFill>
              <a:srgbClr val="65A5FB"/>
            </a:solidFill>
            <a:prstDash val="solid"/>
            <a:headEnd type="arrow"/>
            <a:tailEnd type="arrow"/>
          </a:ln>
        </p:spPr>
      </p:sp>
      <p:sp>
        <p:nvSpPr>
          <p:cNvPr id="17" name="Shape 6"/>
          <p:cNvSpPr/>
          <p:nvPr>
            <p:custDataLst>
              <p:tags r:id="rId12"/>
            </p:custDataLst>
          </p:nvPr>
        </p:nvSpPr>
        <p:spPr>
          <a:xfrm>
            <a:off x="5656511" y="2447708"/>
            <a:ext cx="2356811" cy="0"/>
          </a:xfrm>
          <a:custGeom>
            <a:avLst/>
            <a:gdLst/>
            <a:ahLst/>
            <a:cxnLst/>
            <a:rect l="l" t="t" r="r" b="b"/>
            <a:pathLst>
              <a:path w="2356811">
                <a:moveTo>
                  <a:pt x="2356811" y="0"/>
                </a:moveTo>
                <a:lnTo>
                  <a:pt x="0" y="0"/>
                </a:lnTo>
              </a:path>
            </a:pathLst>
          </a:custGeom>
          <a:noFill/>
          <a:ln w="19050">
            <a:solidFill>
              <a:srgbClr val="65A5FB"/>
            </a:solidFill>
            <a:prstDash val="solid"/>
            <a:headEnd type="arrow"/>
            <a:tailEnd type="arrow"/>
          </a:ln>
        </p:spPr>
      </p:sp>
      <p:sp>
        <p:nvSpPr>
          <p:cNvPr id="18" name="Text 7"/>
          <p:cNvSpPr/>
          <p:nvPr>
            <p:custDataLst>
              <p:tags r:id="rId13"/>
            </p:custDataLst>
          </p:nvPr>
        </p:nvSpPr>
        <p:spPr>
          <a:xfrm>
            <a:off x="1132554" y="966385"/>
            <a:ext cx="3291840" cy="448056"/>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平台功能扩展</a:t>
            </a:r>
            <a:endParaRPr lang="en-US" sz="1500" dirty="0"/>
          </a:p>
        </p:txBody>
      </p:sp>
      <p:sp>
        <p:nvSpPr>
          <p:cNvPr id="19" name="Text 8"/>
          <p:cNvSpPr/>
          <p:nvPr>
            <p:custDataLst>
              <p:tags r:id="rId14"/>
            </p:custDataLst>
          </p:nvPr>
        </p:nvSpPr>
        <p:spPr>
          <a:xfrm>
            <a:off x="1132554" y="1313239"/>
            <a:ext cx="3291840" cy="12674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随着用户需求的多样化，不断扩展平台功能是必要的。引入智能推荐系统、积分兑换机制以及增强用户互动功能，将提升用户体验和平台黏性，增加用户活跃度和满意度。</a:t>
            </a:r>
            <a:endParaRPr lang="en-US" sz="1400" dirty="0"/>
          </a:p>
        </p:txBody>
      </p:sp>
      <p:sp>
        <p:nvSpPr>
          <p:cNvPr id="20" name="Text 9"/>
          <p:cNvSpPr/>
          <p:nvPr>
            <p:custDataLst>
              <p:tags r:id="rId15"/>
            </p:custDataLst>
          </p:nvPr>
        </p:nvSpPr>
        <p:spPr>
          <a:xfrm>
            <a:off x="3196290" y="2539757"/>
            <a:ext cx="3291765"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服务范围扩展</a:t>
            </a:r>
            <a:endParaRPr lang="en-US" sz="1500" dirty="0"/>
          </a:p>
        </p:txBody>
      </p:sp>
      <p:sp>
        <p:nvSpPr>
          <p:cNvPr id="21" name="Text 10"/>
          <p:cNvSpPr/>
          <p:nvPr>
            <p:custDataLst>
              <p:tags r:id="rId16"/>
            </p:custDataLst>
          </p:nvPr>
        </p:nvSpPr>
        <p:spPr>
          <a:xfrm>
            <a:off x="3196215" y="2886683"/>
            <a:ext cx="3291840" cy="12674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初期聚焦于本校，逐步扩展到周边高校及城市，形成区域性的书籍循环网络。通过跨校合作和资源共享，实现更广泛的服务覆盖，提升平台影响力和交易规模。</a:t>
            </a:r>
            <a:endParaRPr lang="en-US" sz="1400" dirty="0"/>
          </a:p>
        </p:txBody>
      </p:sp>
      <p:sp>
        <p:nvSpPr>
          <p:cNvPr id="22" name="Text 11"/>
          <p:cNvSpPr/>
          <p:nvPr>
            <p:custDataLst>
              <p:tags r:id="rId17"/>
            </p:custDataLst>
          </p:nvPr>
        </p:nvSpPr>
        <p:spPr>
          <a:xfrm>
            <a:off x="5314241" y="966385"/>
            <a:ext cx="3292479"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技术升级与创新</a:t>
            </a:r>
            <a:endParaRPr lang="en-US" sz="1500" dirty="0"/>
          </a:p>
        </p:txBody>
      </p:sp>
      <p:sp>
        <p:nvSpPr>
          <p:cNvPr id="23" name="Text 12"/>
          <p:cNvSpPr/>
          <p:nvPr>
            <p:custDataLst>
              <p:tags r:id="rId18"/>
            </p:custDataLst>
          </p:nvPr>
        </p:nvSpPr>
        <p:spPr>
          <a:xfrm>
            <a:off x="5314880" y="1272599"/>
            <a:ext cx="3291840" cy="126746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持续的技术升级和创新是平台发展的核心动力。引入大数据分析、人工智能以及区块链技术，优化平台运营效率，保障交易安全，提供更加智能化和个性化的服务。</a:t>
            </a:r>
            <a:endParaRPr lang="en-US"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社区建设与用户互动</a:t>
            </a:r>
            <a:endParaRPr lang="en-US" sz="1500" dirty="0"/>
          </a:p>
        </p:txBody>
      </p:sp>
      <p:pic>
        <p:nvPicPr>
          <p:cNvPr id="3" name="Image 0" descr="preencoded.png"/>
          <p:cNvPicPr>
            <a:picLocks noChangeAspect="1"/>
          </p:cNvPicPr>
          <p:nvPr/>
        </p:nvPicPr>
        <p:blipFill>
          <a:blip r:embed="rId2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6"/>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7">
            <a:alphaModFix amt="20000"/>
          </a:blip>
          <a:stretch>
            <a:fillRect/>
          </a:stretch>
        </p:blipFill>
        <p:spPr>
          <a:xfrm>
            <a:off x="454382" y="1129325"/>
            <a:ext cx="4480560" cy="1554480"/>
          </a:xfrm>
          <a:prstGeom prst="rect">
            <a:avLst/>
          </a:prstGeom>
        </p:spPr>
      </p:pic>
      <p:pic>
        <p:nvPicPr>
          <p:cNvPr id="7" name="Image 4" descr="preencoded.png"/>
          <p:cNvPicPr>
            <a:picLocks noChangeAspect="1"/>
          </p:cNvPicPr>
          <p:nvPr>
            <p:custDataLst>
              <p:tags r:id="rId2"/>
            </p:custDataLst>
          </p:nvPr>
        </p:nvPicPr>
        <p:blipFill>
          <a:blip r:embed="rId28"/>
          <a:stretch>
            <a:fillRect/>
          </a:stretch>
        </p:blipFill>
        <p:spPr>
          <a:xfrm>
            <a:off x="4099838" y="2286127"/>
            <a:ext cx="365760" cy="365760"/>
          </a:xfrm>
          <a:prstGeom prst="rect">
            <a:avLst/>
          </a:prstGeom>
        </p:spPr>
      </p:pic>
      <p:pic>
        <p:nvPicPr>
          <p:cNvPr id="8" name="Image 5" descr="preencoded.png"/>
          <p:cNvPicPr>
            <a:picLocks noChangeAspect="1"/>
          </p:cNvPicPr>
          <p:nvPr>
            <p:custDataLst>
              <p:tags r:id="rId3"/>
            </p:custDataLst>
          </p:nvPr>
        </p:nvPicPr>
        <p:blipFill>
          <a:blip r:embed="rId29">
            <a:alphaModFix amt="20000"/>
          </a:blip>
          <a:stretch>
            <a:fillRect/>
          </a:stretch>
        </p:blipFill>
        <p:spPr>
          <a:xfrm>
            <a:off x="445238" y="2711322"/>
            <a:ext cx="4480560" cy="1554480"/>
          </a:xfrm>
          <a:prstGeom prst="rect">
            <a:avLst/>
          </a:prstGeom>
        </p:spPr>
      </p:pic>
      <p:pic>
        <p:nvPicPr>
          <p:cNvPr id="9" name="Image 6" descr="preencoded.png"/>
          <p:cNvPicPr>
            <a:picLocks noChangeAspect="1"/>
          </p:cNvPicPr>
          <p:nvPr>
            <p:custDataLst>
              <p:tags r:id="rId4"/>
            </p:custDataLst>
          </p:nvPr>
        </p:nvPicPr>
        <p:blipFill>
          <a:blip r:embed="rId30"/>
          <a:stretch>
            <a:fillRect/>
          </a:stretch>
        </p:blipFill>
        <p:spPr>
          <a:xfrm rot="-5400000">
            <a:off x="4099838" y="2724573"/>
            <a:ext cx="365760" cy="365760"/>
          </a:xfrm>
          <a:prstGeom prst="rect">
            <a:avLst/>
          </a:prstGeom>
        </p:spPr>
      </p:pic>
      <p:pic>
        <p:nvPicPr>
          <p:cNvPr id="10" name="Image 7" descr="preencoded.png"/>
          <p:cNvPicPr>
            <a:picLocks noChangeAspect="1"/>
          </p:cNvPicPr>
          <p:nvPr>
            <p:custDataLst>
              <p:tags r:id="rId5"/>
            </p:custDataLst>
          </p:nvPr>
        </p:nvPicPr>
        <p:blipFill>
          <a:blip r:embed="rId29">
            <a:alphaModFix amt="20000"/>
          </a:blip>
          <a:stretch>
            <a:fillRect/>
          </a:stretch>
        </p:blipFill>
        <p:spPr>
          <a:xfrm>
            <a:off x="4246142" y="1129410"/>
            <a:ext cx="4480560" cy="1554480"/>
          </a:xfrm>
          <a:prstGeom prst="rect">
            <a:avLst/>
          </a:prstGeom>
        </p:spPr>
      </p:pic>
      <p:pic>
        <p:nvPicPr>
          <p:cNvPr id="11" name="Image 8" descr="preencoded.png"/>
          <p:cNvPicPr>
            <a:picLocks noChangeAspect="1"/>
          </p:cNvPicPr>
          <p:nvPr>
            <p:custDataLst>
              <p:tags r:id="rId6"/>
            </p:custDataLst>
          </p:nvPr>
        </p:nvPicPr>
        <p:blipFill>
          <a:blip r:embed="rId30"/>
          <a:stretch>
            <a:fillRect/>
          </a:stretch>
        </p:blipFill>
        <p:spPr>
          <a:xfrm rot="5400000">
            <a:off x="4513732" y="2286127"/>
            <a:ext cx="365760" cy="365760"/>
          </a:xfrm>
          <a:prstGeom prst="rect">
            <a:avLst/>
          </a:prstGeom>
        </p:spPr>
      </p:pic>
      <p:pic>
        <p:nvPicPr>
          <p:cNvPr id="12" name="Image 9" descr="preencoded.png"/>
          <p:cNvPicPr>
            <a:picLocks noChangeAspect="1"/>
          </p:cNvPicPr>
          <p:nvPr>
            <p:custDataLst>
              <p:tags r:id="rId7"/>
            </p:custDataLst>
          </p:nvPr>
        </p:nvPicPr>
        <p:blipFill>
          <a:blip r:embed="rId27">
            <a:alphaModFix amt="20000"/>
          </a:blip>
          <a:stretch>
            <a:fillRect/>
          </a:stretch>
        </p:blipFill>
        <p:spPr>
          <a:xfrm>
            <a:off x="4246142" y="2715429"/>
            <a:ext cx="4480560" cy="1554480"/>
          </a:xfrm>
          <a:prstGeom prst="rect">
            <a:avLst/>
          </a:prstGeom>
        </p:spPr>
      </p:pic>
      <p:pic>
        <p:nvPicPr>
          <p:cNvPr id="13" name="Image 10" descr="preencoded.png"/>
          <p:cNvPicPr>
            <a:picLocks noChangeAspect="1"/>
          </p:cNvPicPr>
          <p:nvPr>
            <p:custDataLst>
              <p:tags r:id="rId8"/>
            </p:custDataLst>
          </p:nvPr>
        </p:nvPicPr>
        <p:blipFill>
          <a:blip r:embed="rId28"/>
          <a:stretch>
            <a:fillRect/>
          </a:stretch>
        </p:blipFill>
        <p:spPr>
          <a:xfrm rot="-10800000">
            <a:off x="4513732" y="2724573"/>
            <a:ext cx="365760" cy="365760"/>
          </a:xfrm>
          <a:prstGeom prst="rect">
            <a:avLst/>
          </a:prstGeom>
        </p:spPr>
      </p:pic>
      <p:pic>
        <p:nvPicPr>
          <p:cNvPr id="14" name="Image 11" descr="preencoded.png"/>
          <p:cNvPicPr>
            <a:picLocks noChangeAspect="1"/>
          </p:cNvPicPr>
          <p:nvPr>
            <p:custDataLst>
              <p:tags r:id="rId9"/>
            </p:custDataLst>
          </p:nvPr>
        </p:nvPicPr>
        <p:blipFill>
          <a:blip r:embed="rId31"/>
          <a:stretch>
            <a:fillRect/>
          </a:stretch>
        </p:blipFill>
        <p:spPr>
          <a:xfrm>
            <a:off x="851472" y="1302690"/>
            <a:ext cx="2450592" cy="457200"/>
          </a:xfrm>
          <a:prstGeom prst="rect">
            <a:avLst/>
          </a:prstGeom>
        </p:spPr>
      </p:pic>
      <p:pic>
        <p:nvPicPr>
          <p:cNvPr id="15" name="Image 12" descr="preencoded.png"/>
          <p:cNvPicPr>
            <a:picLocks noChangeAspect="1"/>
          </p:cNvPicPr>
          <p:nvPr>
            <p:custDataLst>
              <p:tags r:id="rId10"/>
            </p:custDataLst>
          </p:nvPr>
        </p:nvPicPr>
        <p:blipFill>
          <a:blip r:embed="rId32"/>
          <a:stretch>
            <a:fillRect/>
          </a:stretch>
        </p:blipFill>
        <p:spPr>
          <a:xfrm>
            <a:off x="5108092" y="1129843"/>
            <a:ext cx="2450592" cy="457200"/>
          </a:xfrm>
          <a:prstGeom prst="rect">
            <a:avLst/>
          </a:prstGeom>
        </p:spPr>
      </p:pic>
      <p:pic>
        <p:nvPicPr>
          <p:cNvPr id="16" name="Image 13" descr="preencoded.png"/>
          <p:cNvPicPr>
            <a:picLocks noChangeAspect="1"/>
          </p:cNvPicPr>
          <p:nvPr>
            <p:custDataLst>
              <p:tags r:id="rId11"/>
            </p:custDataLst>
          </p:nvPr>
        </p:nvPicPr>
        <p:blipFill>
          <a:blip r:embed="rId32"/>
          <a:stretch>
            <a:fillRect/>
          </a:stretch>
        </p:blipFill>
        <p:spPr>
          <a:xfrm>
            <a:off x="851560" y="2775356"/>
            <a:ext cx="2450592" cy="457200"/>
          </a:xfrm>
          <a:prstGeom prst="rect">
            <a:avLst/>
          </a:prstGeom>
        </p:spPr>
      </p:pic>
      <p:pic>
        <p:nvPicPr>
          <p:cNvPr id="17" name="Image 14" descr="preencoded.png"/>
          <p:cNvPicPr>
            <a:picLocks noChangeAspect="1"/>
          </p:cNvPicPr>
          <p:nvPr>
            <p:custDataLst>
              <p:tags r:id="rId12"/>
            </p:custDataLst>
          </p:nvPr>
        </p:nvPicPr>
        <p:blipFill>
          <a:blip r:embed="rId31"/>
          <a:stretch>
            <a:fillRect/>
          </a:stretch>
        </p:blipFill>
        <p:spPr>
          <a:xfrm>
            <a:off x="5108188" y="2922092"/>
            <a:ext cx="2450592" cy="457200"/>
          </a:xfrm>
          <a:prstGeom prst="rect">
            <a:avLst/>
          </a:prstGeom>
        </p:spPr>
      </p:pic>
      <p:sp>
        <p:nvSpPr>
          <p:cNvPr id="18" name="Text 1"/>
          <p:cNvSpPr/>
          <p:nvPr>
            <p:custDataLst>
              <p:tags r:id="rId13"/>
            </p:custDataLst>
          </p:nvPr>
        </p:nvSpPr>
        <p:spPr>
          <a:xfrm>
            <a:off x="851472" y="1275031"/>
            <a:ext cx="2450592" cy="5029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建立用户交流平台</a:t>
            </a:r>
            <a:endParaRPr lang="en-US" sz="1500" dirty="0"/>
          </a:p>
        </p:txBody>
      </p:sp>
      <p:sp>
        <p:nvSpPr>
          <p:cNvPr id="19" name="Text 2"/>
          <p:cNvSpPr/>
          <p:nvPr>
            <p:custDataLst>
              <p:tags r:id="rId14"/>
            </p:custDataLst>
          </p:nvPr>
        </p:nvSpPr>
        <p:spPr>
          <a:xfrm>
            <a:off x="851472" y="1696253"/>
            <a:ext cx="3132430" cy="105219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通过搭建线上社区和论坛，提供用户之间交流和讨论的场所。设立问答区、书友推荐板块等，鼓励用户分享阅读心得和推荐好书，提升社区活跃度。</a:t>
            </a:r>
            <a:endParaRPr lang="en-US" sz="1400" dirty="0"/>
          </a:p>
        </p:txBody>
      </p:sp>
      <p:sp>
        <p:nvSpPr>
          <p:cNvPr id="20" name="Text 3"/>
          <p:cNvSpPr/>
          <p:nvPr>
            <p:custDataLst>
              <p:tags r:id="rId15"/>
            </p:custDataLst>
          </p:nvPr>
        </p:nvSpPr>
        <p:spPr>
          <a:xfrm>
            <a:off x="5108727" y="1129616"/>
            <a:ext cx="2450592" cy="5029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定期举办读书活动</a:t>
            </a:r>
            <a:endParaRPr lang="en-US" sz="1500" dirty="0"/>
          </a:p>
        </p:txBody>
      </p:sp>
      <p:sp>
        <p:nvSpPr>
          <p:cNvPr id="21" name="Text 4"/>
          <p:cNvSpPr/>
          <p:nvPr>
            <p:custDataLst>
              <p:tags r:id="rId16"/>
            </p:custDataLst>
          </p:nvPr>
        </p:nvSpPr>
        <p:spPr>
          <a:xfrm>
            <a:off x="4768215" y="1588770"/>
            <a:ext cx="3475355" cy="105219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组织线下或线上读书活动，如读书分享会、主题讨论会等。通过活动形式增强用户之间的互动和参与感，同时可以邀请知名校友或专家进行讲座，提升社区影响力。</a:t>
            </a:r>
            <a:endParaRPr lang="en-US" sz="1400" dirty="0"/>
          </a:p>
        </p:txBody>
      </p:sp>
      <p:sp>
        <p:nvSpPr>
          <p:cNvPr id="22" name="Text 5"/>
          <p:cNvSpPr/>
          <p:nvPr>
            <p:custDataLst>
              <p:tags r:id="rId17"/>
            </p:custDataLst>
          </p:nvPr>
        </p:nvSpPr>
        <p:spPr>
          <a:xfrm>
            <a:off x="839495" y="2763442"/>
            <a:ext cx="2450592" cy="5029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实施用户激励机制</a:t>
            </a:r>
            <a:endParaRPr lang="en-US" sz="1500" dirty="0"/>
          </a:p>
        </p:txBody>
      </p:sp>
      <p:sp>
        <p:nvSpPr>
          <p:cNvPr id="23" name="Text 6"/>
          <p:cNvSpPr/>
          <p:nvPr>
            <p:custDataLst>
              <p:tags r:id="rId18"/>
            </p:custDataLst>
          </p:nvPr>
        </p:nvSpPr>
        <p:spPr>
          <a:xfrm>
            <a:off x="728345" y="3260090"/>
            <a:ext cx="3754120" cy="105219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设计积分奖励、等级制度和优质用户评选等活动，激励用户积极参与社区互动。积分可用于兑换书籍或优惠券，等级高的用户享有更多特权，如优先借阅权，提高用户粘性。</a:t>
            </a:r>
            <a:endParaRPr lang="en-US" sz="1400" dirty="0"/>
          </a:p>
        </p:txBody>
      </p:sp>
      <p:sp>
        <p:nvSpPr>
          <p:cNvPr id="24" name="Text 7"/>
          <p:cNvSpPr/>
          <p:nvPr>
            <p:custDataLst>
              <p:tags r:id="rId19"/>
            </p:custDataLst>
          </p:nvPr>
        </p:nvSpPr>
        <p:spPr>
          <a:xfrm>
            <a:off x="5108188" y="2877287"/>
            <a:ext cx="2450592" cy="502920"/>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18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提供个性化服务</a:t>
            </a:r>
            <a:endParaRPr lang="en-US" sz="1500" dirty="0"/>
          </a:p>
        </p:txBody>
      </p:sp>
      <p:sp>
        <p:nvSpPr>
          <p:cNvPr id="25" name="Text 8"/>
          <p:cNvSpPr/>
          <p:nvPr>
            <p:custDataLst>
              <p:tags r:id="rId20"/>
            </p:custDataLst>
          </p:nvPr>
        </p:nvSpPr>
        <p:spPr>
          <a:xfrm>
            <a:off x="4770120" y="3298190"/>
            <a:ext cx="3455035" cy="105219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根据用户的浏览和借阅历史，推荐匹配的书籍和活动。通过数据分析和算法优化，实现个性化推送，提高用户体验和满意度，增加用户在平台的停留时间。</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可持续性发展与环保理念</a:t>
            </a:r>
            <a:endParaRPr lang="en-US" sz="1500" dirty="0"/>
          </a:p>
        </p:txBody>
      </p:sp>
      <p:pic>
        <p:nvPicPr>
          <p:cNvPr id="3" name="Image 0" descr="preencoded.png"/>
          <p:cNvPicPr>
            <a:picLocks noChangeAspect="1"/>
          </p:cNvPicPr>
          <p:nvPr/>
        </p:nvPicPr>
        <p:blipFill>
          <a:blip r:embed="rId2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6"/>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7">
            <a:alphaModFix amt="20000"/>
          </a:blip>
          <a:stretch>
            <a:fillRect/>
          </a:stretch>
        </p:blipFill>
        <p:spPr>
          <a:xfrm rot="2700000">
            <a:off x="4181468" y="1698943"/>
            <a:ext cx="795528" cy="795528"/>
          </a:xfrm>
          <a:prstGeom prst="rect">
            <a:avLst/>
          </a:prstGeom>
        </p:spPr>
      </p:pic>
      <p:pic>
        <p:nvPicPr>
          <p:cNvPr id="7" name="Image 4" descr="preencoded.png"/>
          <p:cNvPicPr>
            <a:picLocks noChangeAspect="1"/>
          </p:cNvPicPr>
          <p:nvPr>
            <p:custDataLst>
              <p:tags r:id="rId2"/>
            </p:custDataLst>
          </p:nvPr>
        </p:nvPicPr>
        <p:blipFill>
          <a:blip r:embed="rId27">
            <a:alphaModFix amt="20000"/>
          </a:blip>
          <a:stretch>
            <a:fillRect/>
          </a:stretch>
        </p:blipFill>
        <p:spPr>
          <a:xfrm rot="2700000">
            <a:off x="4181468" y="2914632"/>
            <a:ext cx="795528" cy="795528"/>
          </a:xfrm>
          <a:prstGeom prst="rect">
            <a:avLst/>
          </a:prstGeom>
        </p:spPr>
      </p:pic>
      <p:pic>
        <p:nvPicPr>
          <p:cNvPr id="8" name="Image 5" descr="preencoded.png"/>
          <p:cNvPicPr>
            <a:picLocks noChangeAspect="1"/>
          </p:cNvPicPr>
          <p:nvPr>
            <p:custDataLst>
              <p:tags r:id="rId3"/>
            </p:custDataLst>
          </p:nvPr>
        </p:nvPicPr>
        <p:blipFill>
          <a:blip r:embed="rId28">
            <a:alphaModFix amt="20000"/>
          </a:blip>
          <a:stretch>
            <a:fillRect/>
          </a:stretch>
        </p:blipFill>
        <p:spPr>
          <a:xfrm rot="2700000">
            <a:off x="3553780" y="2298043"/>
            <a:ext cx="795528" cy="795528"/>
          </a:xfrm>
          <a:prstGeom prst="rect">
            <a:avLst/>
          </a:prstGeom>
        </p:spPr>
      </p:pic>
      <p:pic>
        <p:nvPicPr>
          <p:cNvPr id="9" name="Image 6" descr="preencoded.png"/>
          <p:cNvPicPr>
            <a:picLocks noChangeAspect="1"/>
          </p:cNvPicPr>
          <p:nvPr>
            <p:custDataLst>
              <p:tags r:id="rId4"/>
            </p:custDataLst>
          </p:nvPr>
        </p:nvPicPr>
        <p:blipFill>
          <a:blip r:embed="rId28">
            <a:alphaModFix amt="20000"/>
          </a:blip>
          <a:stretch>
            <a:fillRect/>
          </a:stretch>
        </p:blipFill>
        <p:spPr>
          <a:xfrm rot="2700000">
            <a:off x="4794692" y="2298043"/>
            <a:ext cx="795528" cy="795528"/>
          </a:xfrm>
          <a:prstGeom prst="rect">
            <a:avLst/>
          </a:prstGeom>
        </p:spPr>
      </p:pic>
      <p:pic>
        <p:nvPicPr>
          <p:cNvPr id="10" name="Image 7" descr="preencoded.png"/>
          <p:cNvPicPr>
            <a:picLocks noChangeAspect="1"/>
          </p:cNvPicPr>
          <p:nvPr>
            <p:custDataLst>
              <p:tags r:id="rId5"/>
            </p:custDataLst>
          </p:nvPr>
        </p:nvPicPr>
        <p:blipFill>
          <a:blip r:embed="rId29"/>
          <a:stretch>
            <a:fillRect/>
          </a:stretch>
        </p:blipFill>
        <p:spPr>
          <a:xfrm>
            <a:off x="4338432" y="1855907"/>
            <a:ext cx="481601" cy="481601"/>
          </a:xfrm>
          <a:prstGeom prst="rect">
            <a:avLst/>
          </a:prstGeom>
        </p:spPr>
      </p:pic>
      <p:pic>
        <p:nvPicPr>
          <p:cNvPr id="11" name="Image 8" descr="preencoded.png"/>
          <p:cNvPicPr>
            <a:picLocks noChangeAspect="1"/>
          </p:cNvPicPr>
          <p:nvPr>
            <p:custDataLst>
              <p:tags r:id="rId6"/>
            </p:custDataLst>
          </p:nvPr>
        </p:nvPicPr>
        <p:blipFill>
          <a:blip r:embed="rId30"/>
          <a:stretch>
            <a:fillRect/>
          </a:stretch>
        </p:blipFill>
        <p:spPr>
          <a:xfrm>
            <a:off x="4951656" y="2455006"/>
            <a:ext cx="481601" cy="481601"/>
          </a:xfrm>
          <a:prstGeom prst="rect">
            <a:avLst/>
          </a:prstGeom>
        </p:spPr>
      </p:pic>
      <p:pic>
        <p:nvPicPr>
          <p:cNvPr id="12" name="Image 9" descr="preencoded.png"/>
          <p:cNvPicPr>
            <a:picLocks noChangeAspect="1"/>
          </p:cNvPicPr>
          <p:nvPr>
            <p:custDataLst>
              <p:tags r:id="rId7"/>
            </p:custDataLst>
          </p:nvPr>
        </p:nvPicPr>
        <p:blipFill>
          <a:blip r:embed="rId29"/>
          <a:stretch>
            <a:fillRect/>
          </a:stretch>
        </p:blipFill>
        <p:spPr>
          <a:xfrm>
            <a:off x="4338432" y="3071595"/>
            <a:ext cx="481601" cy="481601"/>
          </a:xfrm>
          <a:prstGeom prst="rect">
            <a:avLst/>
          </a:prstGeom>
        </p:spPr>
      </p:pic>
      <p:pic>
        <p:nvPicPr>
          <p:cNvPr id="13" name="Image 10" descr="preencoded.png"/>
          <p:cNvPicPr>
            <a:picLocks noChangeAspect="1"/>
          </p:cNvPicPr>
          <p:nvPr>
            <p:custDataLst>
              <p:tags r:id="rId8"/>
            </p:custDataLst>
          </p:nvPr>
        </p:nvPicPr>
        <p:blipFill>
          <a:blip r:embed="rId30"/>
          <a:stretch>
            <a:fillRect/>
          </a:stretch>
        </p:blipFill>
        <p:spPr>
          <a:xfrm>
            <a:off x="3710743" y="2455006"/>
            <a:ext cx="481601" cy="481601"/>
          </a:xfrm>
          <a:prstGeom prst="rect">
            <a:avLst/>
          </a:prstGeom>
        </p:spPr>
      </p:pic>
      <p:sp>
        <p:nvSpPr>
          <p:cNvPr id="14" name="Text 1"/>
          <p:cNvSpPr/>
          <p:nvPr>
            <p:custDataLst>
              <p:tags r:id="rId9"/>
            </p:custDataLst>
          </p:nvPr>
        </p:nvSpPr>
        <p:spPr>
          <a:xfrm>
            <a:off x="4237477" y="3028932"/>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5" name="Text 2"/>
          <p:cNvSpPr/>
          <p:nvPr>
            <p:custDataLst>
              <p:tags r:id="rId10"/>
            </p:custDataLst>
          </p:nvPr>
        </p:nvSpPr>
        <p:spPr>
          <a:xfrm>
            <a:off x="4845721" y="2403199"/>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6" name="Text 3"/>
          <p:cNvSpPr/>
          <p:nvPr>
            <p:custDataLst>
              <p:tags r:id="rId11"/>
            </p:custDataLst>
          </p:nvPr>
        </p:nvSpPr>
        <p:spPr>
          <a:xfrm>
            <a:off x="3609789" y="2375767"/>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17" name="Text 4"/>
          <p:cNvSpPr/>
          <p:nvPr>
            <p:custDataLst>
              <p:tags r:id="rId12"/>
            </p:custDataLst>
          </p:nvPr>
        </p:nvSpPr>
        <p:spPr>
          <a:xfrm>
            <a:off x="4237477" y="1804099"/>
            <a:ext cx="683510" cy="566928"/>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en-US" sz="21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8" name="Text 5"/>
          <p:cNvSpPr/>
          <p:nvPr>
            <p:custDataLst>
              <p:tags r:id="rId13"/>
            </p:custDataLst>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推广绿色消费理念</a:t>
            </a:r>
            <a:endParaRPr lang="en-US" sz="1500" dirty="0"/>
          </a:p>
        </p:txBody>
      </p:sp>
      <p:sp>
        <p:nvSpPr>
          <p:cNvPr id="19" name="Text 6"/>
          <p:cNvSpPr/>
          <p:nvPr>
            <p:custDataLst>
              <p:tags r:id="rId14"/>
            </p:custDataLst>
          </p:nvPr>
        </p:nvSpPr>
        <p:spPr>
          <a:xfrm>
            <a:off x="642434" y="1443838"/>
            <a:ext cx="2971800" cy="1267460"/>
          </a:xfrm>
          <a:prstGeom prst="rect">
            <a:avLst/>
          </a:prstGeom>
          <a:noFill/>
        </p:spPr>
        <p:txBody>
          <a:bodyPr wrap="square" lIns="95250" tIns="95250" rIns="95250" bIns="95250" rtlCol="0" anchor="t">
            <a:spAutoFit/>
          </a:bodyPr>
          <a:lstStyle/>
          <a:p>
            <a:pPr marL="0" indent="0" algn="r">
              <a:lnSpc>
                <a:spcPct val="100000"/>
              </a:lnSpc>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通过举办绿色校园活动和环保讲座，向学生普及绿色消费理念。倡导节约资源、减少浪费的生活习惯，提高学生的环保意识，从而增强对二手书交易网站的认同感。</a:t>
            </a:r>
            <a:endParaRPr lang="en-US" sz="1400" dirty="0"/>
          </a:p>
        </p:txBody>
      </p:sp>
      <p:sp>
        <p:nvSpPr>
          <p:cNvPr id="20" name="Text 7"/>
          <p:cNvSpPr/>
          <p:nvPr>
            <p:custDataLst>
              <p:tags r:id="rId15"/>
            </p:custDataLst>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4083DD"/>
                </a:solidFill>
                <a:latin typeface="微软雅黑" panose="020B0503020204020204" pitchFamily="34" charset="-122"/>
                <a:ea typeface="微软雅黑" panose="020B0503020204020204" pitchFamily="34" charset="-122"/>
                <a:cs typeface="微软雅黑" panose="020B0503020204020204" pitchFamily="34" charset="-120"/>
              </a:rPr>
              <a:t>实施循环利用计划</a:t>
            </a:r>
            <a:endParaRPr lang="en-US" sz="1500" dirty="0"/>
          </a:p>
        </p:txBody>
      </p:sp>
      <p:sp>
        <p:nvSpPr>
          <p:cNvPr id="21" name="Text 8"/>
          <p:cNvSpPr/>
          <p:nvPr>
            <p:custDataLst>
              <p:tags r:id="rId16"/>
            </p:custDataLst>
          </p:nvPr>
        </p:nvSpPr>
        <p:spPr>
          <a:xfrm>
            <a:off x="5535727" y="1443838"/>
            <a:ext cx="2971800" cy="1267460"/>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鼓励学生将闲置书籍捐赠或出售，实现知识的传递和资源的再利用。设立专门的回收站点和线上平台，方便学生处理闲置书籍，同时为网站提供更多可售资源。</a:t>
            </a:r>
            <a:endParaRPr lang="en-US" sz="1400" dirty="0"/>
          </a:p>
        </p:txBody>
      </p:sp>
      <p:sp>
        <p:nvSpPr>
          <p:cNvPr id="22" name="Text 9"/>
          <p:cNvSpPr/>
          <p:nvPr>
            <p:custDataLst>
              <p:tags r:id="rId17"/>
            </p:custDataLst>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4083DD"/>
                </a:solidFill>
                <a:latin typeface="微软雅黑" panose="020B0503020204020204" pitchFamily="34" charset="-122"/>
                <a:ea typeface="微软雅黑" panose="020B0503020204020204" pitchFamily="34" charset="-122"/>
                <a:cs typeface="微软雅黑" panose="020B0503020204020204" pitchFamily="34" charset="-120"/>
              </a:rPr>
              <a:t>采用环保包装材料</a:t>
            </a:r>
            <a:endParaRPr lang="en-US" sz="1500" dirty="0"/>
          </a:p>
        </p:txBody>
      </p:sp>
      <p:sp>
        <p:nvSpPr>
          <p:cNvPr id="23" name="Text 10"/>
          <p:cNvSpPr/>
          <p:nvPr>
            <p:custDataLst>
              <p:tags r:id="rId18"/>
            </p:custDataLst>
          </p:nvPr>
        </p:nvSpPr>
        <p:spPr>
          <a:xfrm>
            <a:off x="642434" y="3202229"/>
            <a:ext cx="2971800" cy="1267460"/>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在书籍包装过程中使用可降解、可回收的环保包装材料，如牛皮纸、环保塑料袋等。减少塑料等不可降解材料的使用，从源头上降低环境污染，体现企业的社会责任。</a:t>
            </a:r>
            <a:endParaRPr lang="en-US" sz="1400" dirty="0"/>
          </a:p>
        </p:txBody>
      </p:sp>
      <p:sp>
        <p:nvSpPr>
          <p:cNvPr id="24" name="Text 11"/>
          <p:cNvSpPr/>
          <p:nvPr>
            <p:custDataLst>
              <p:tags r:id="rId19"/>
            </p:custDataLst>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推广电子版书籍</a:t>
            </a:r>
            <a:endParaRPr lang="en-US" sz="1500" dirty="0"/>
          </a:p>
        </p:txBody>
      </p:sp>
      <p:sp>
        <p:nvSpPr>
          <p:cNvPr id="25" name="Text 12"/>
          <p:cNvSpPr/>
          <p:nvPr>
            <p:custDataLst>
              <p:tags r:id="rId20"/>
            </p:custDataLst>
          </p:nvPr>
        </p:nvSpPr>
        <p:spPr>
          <a:xfrm>
            <a:off x="5535727" y="3202229"/>
            <a:ext cx="2971800" cy="1482725"/>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4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提供电子版书籍的购买选项，鼓励学生下载阅读。电子版不仅节省纸张，还能减少运输中的碳排放，进一步推动环保理念的实践。同时，电子版书籍享受与实体书同等的售后服务。</a:t>
            </a:r>
            <a:endParaRPr lang="en-US"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 1"/>
          <p:cNvSpPr/>
          <p:nvPr/>
        </p:nvSpPr>
        <p:spPr>
          <a:xfrm>
            <a:off x="279562" y="262089"/>
            <a:ext cx="8172671" cy="1472583"/>
          </a:xfrm>
          <a:prstGeom prst="rect">
            <a:avLst/>
          </a:prstGeom>
          <a:noFill/>
        </p:spPr>
        <p:txBody>
          <a:bodyPr wrap="square" lIns="95250" tIns="95250" rIns="95250" bIns="95250" rtlCol="0" anchor="t">
            <a:spAutoFit/>
          </a:bodyPr>
          <a:lstStyle/>
          <a:p>
            <a:pPr marL="0" indent="0" algn="ctr">
              <a:lnSpc>
                <a:spcPct val="113000"/>
              </a:lnSpc>
              <a:spcBef>
                <a:spcPts val="375"/>
              </a:spcBef>
              <a:buNone/>
            </a:pPr>
            <a:r>
              <a:rPr lang="zh-CN" altLang="en-US" sz="4050" b="1" dirty="0">
                <a:solidFill>
                  <a:srgbClr val="FFFFFF"/>
                </a:solidFill>
                <a:latin typeface="PingFang SC" pitchFamily="34" charset="0"/>
                <a:ea typeface="PingFang SC" pitchFamily="34" charset="-122"/>
                <a:cs typeface="PingFang SC" pitchFamily="34" charset="-120"/>
              </a:rPr>
              <a:t>参考文献：</a:t>
            </a:r>
            <a:r>
              <a:rPr lang="en-US" altLang="zh-CN" dirty="0"/>
              <a:t>【</a:t>
            </a:r>
            <a:r>
              <a:rPr lang="zh-CN" altLang="en-US" dirty="0"/>
              <a:t>项目经理必备文档</a:t>
            </a:r>
            <a:r>
              <a:rPr lang="en-US" altLang="zh-CN" dirty="0"/>
              <a:t>】</a:t>
            </a:r>
            <a:r>
              <a:rPr lang="zh-CN" altLang="en-US" dirty="0"/>
              <a:t>项目计划书</a:t>
            </a:r>
            <a:r>
              <a:rPr lang="zh-CN" altLang="en-US" sz="1600" dirty="0">
                <a:hlinkClick r:id="rId4"/>
              </a:rPr>
              <a:t>项目管理工具</a:t>
            </a:r>
            <a:r>
              <a:rPr lang="en-US" altLang="zh-CN" sz="1600" dirty="0">
                <a:hlinkClick r:id="rId4"/>
              </a:rPr>
              <a:t>project</a:t>
            </a:r>
            <a:r>
              <a:rPr lang="zh-CN" altLang="en-US" sz="1600" dirty="0">
                <a:hlinkClick r:id="rId4"/>
              </a:rPr>
              <a:t>软件学习</a:t>
            </a:r>
            <a:r>
              <a:rPr lang="en-US" altLang="zh-CN" sz="1600" dirty="0">
                <a:hlinkClick r:id="rId4"/>
              </a:rPr>
              <a:t>(</a:t>
            </a:r>
            <a:r>
              <a:rPr lang="zh-CN" altLang="en-US" sz="1600" dirty="0">
                <a:hlinkClick r:id="rId4"/>
              </a:rPr>
              <a:t>五</a:t>
            </a:r>
            <a:r>
              <a:rPr lang="en-US" altLang="zh-CN" sz="1600" dirty="0">
                <a:hlinkClick r:id="rId4"/>
              </a:rPr>
              <a:t>) - </a:t>
            </a:r>
            <a:r>
              <a:rPr lang="zh-CN" altLang="en-US" sz="1600" dirty="0">
                <a:hlinkClick r:id="rId4"/>
              </a:rPr>
              <a:t>创建</a:t>
            </a:r>
            <a:r>
              <a:rPr lang="en-US" altLang="zh-CN" sz="1600" dirty="0">
                <a:hlinkClick r:id="rId4"/>
              </a:rPr>
              <a:t>WBS</a:t>
            </a:r>
            <a:r>
              <a:rPr lang="zh-CN" altLang="en-US" sz="1600" dirty="0">
                <a:hlinkClick r:id="rId4"/>
              </a:rPr>
              <a:t>、设置任务依赖关系</a:t>
            </a:r>
            <a:r>
              <a:rPr lang="en-US" altLang="zh-CN" sz="1600" dirty="0">
                <a:hlinkClick r:id="rId4"/>
              </a:rPr>
              <a:t>_project</a:t>
            </a:r>
            <a:r>
              <a:rPr lang="zh-CN" altLang="en-US" sz="1600" dirty="0">
                <a:hlinkClick r:id="rId4"/>
              </a:rPr>
              <a:t>如何添加依赖关系</a:t>
            </a:r>
            <a:r>
              <a:rPr lang="en-US" altLang="zh-CN" sz="1600" dirty="0">
                <a:hlinkClick r:id="rId4"/>
              </a:rPr>
              <a:t>-CSDN</a:t>
            </a:r>
            <a:r>
              <a:rPr lang="zh-CN" altLang="en-US" sz="1600" dirty="0">
                <a:hlinkClick r:id="rId4"/>
              </a:rPr>
              <a:t>博客</a:t>
            </a:r>
            <a:endParaRPr lang="en-US" altLang="zh-CN" sz="1600" dirty="0"/>
          </a:p>
          <a:p>
            <a:pPr marL="0" indent="0" algn="ctr">
              <a:lnSpc>
                <a:spcPct val="113000"/>
              </a:lnSpc>
              <a:spcBef>
                <a:spcPts val="375"/>
              </a:spcBef>
              <a:buNone/>
            </a:pP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8">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校园二手市场现状分析</a:t>
            </a:r>
            <a:endParaRPr lang="en-US" sz="1500" dirty="0"/>
          </a:p>
        </p:txBody>
      </p:sp>
      <p:pic>
        <p:nvPicPr>
          <p:cNvPr id="3" name="Image 0" descr="preencoded.png"/>
          <p:cNvPicPr>
            <a:picLocks noChangeAspect="1"/>
          </p:cNvPicPr>
          <p:nvPr/>
        </p:nvPicPr>
        <p:blipFill>
          <a:blip r:embed="rId29"/>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30"/>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31"/>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32">
            <a:alphaModFix amt="10000"/>
          </a:blip>
          <a:stretch>
            <a:fillRect/>
          </a:stretch>
        </p:blipFill>
        <p:spPr>
          <a:xfrm>
            <a:off x="514631" y="1929366"/>
            <a:ext cx="8248087" cy="2346713"/>
          </a:xfrm>
          <a:prstGeom prst="rect">
            <a:avLst/>
          </a:prstGeom>
        </p:spPr>
      </p:pic>
      <p:pic>
        <p:nvPicPr>
          <p:cNvPr id="7" name="Image 4" descr="preencoded.png"/>
          <p:cNvPicPr>
            <a:picLocks noChangeAspect="1"/>
          </p:cNvPicPr>
          <p:nvPr>
            <p:custDataLst>
              <p:tags r:id="rId2"/>
            </p:custDataLst>
          </p:nvPr>
        </p:nvPicPr>
        <p:blipFill>
          <a:blip r:embed="rId33"/>
          <a:stretch>
            <a:fillRect/>
          </a:stretch>
        </p:blipFill>
        <p:spPr>
          <a:xfrm>
            <a:off x="2041139" y="867420"/>
            <a:ext cx="914400" cy="914400"/>
          </a:xfrm>
          <a:prstGeom prst="rect">
            <a:avLst/>
          </a:prstGeom>
        </p:spPr>
      </p:pic>
      <p:pic>
        <p:nvPicPr>
          <p:cNvPr id="8" name="Image 5" descr="preencoded.png"/>
          <p:cNvPicPr>
            <a:picLocks noChangeAspect="1"/>
          </p:cNvPicPr>
          <p:nvPr>
            <p:custDataLst>
              <p:tags r:id="rId3"/>
            </p:custDataLst>
          </p:nvPr>
        </p:nvPicPr>
        <p:blipFill>
          <a:blip r:embed="rId33"/>
          <a:stretch>
            <a:fillRect/>
          </a:stretch>
        </p:blipFill>
        <p:spPr>
          <a:xfrm flipH="1">
            <a:off x="1126739" y="867420"/>
            <a:ext cx="914400" cy="914400"/>
          </a:xfrm>
          <a:prstGeom prst="rect">
            <a:avLst/>
          </a:prstGeom>
        </p:spPr>
      </p:pic>
      <p:sp>
        <p:nvSpPr>
          <p:cNvPr id="9" name="Text 1"/>
          <p:cNvSpPr/>
          <p:nvPr>
            <p:custDataLst>
              <p:tags r:id="rId4"/>
            </p:custDataLst>
          </p:nvPr>
        </p:nvSpPr>
        <p:spPr>
          <a:xfrm>
            <a:off x="1636445" y="995436"/>
            <a:ext cx="784215"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3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pic>
        <p:nvPicPr>
          <p:cNvPr id="10" name="Image 6" descr="preencoded.png"/>
          <p:cNvPicPr>
            <a:picLocks noChangeAspect="1"/>
          </p:cNvPicPr>
          <p:nvPr>
            <p:custDataLst>
              <p:tags r:id="rId5"/>
            </p:custDataLst>
          </p:nvPr>
        </p:nvPicPr>
        <p:blipFill>
          <a:blip r:embed="rId34">
            <a:alphaModFix amt="80000"/>
          </a:blip>
          <a:stretch>
            <a:fillRect/>
          </a:stretch>
        </p:blipFill>
        <p:spPr>
          <a:xfrm>
            <a:off x="1745836" y="1746486"/>
            <a:ext cx="182880" cy="182880"/>
          </a:xfrm>
          <a:prstGeom prst="rect">
            <a:avLst/>
          </a:prstGeom>
        </p:spPr>
      </p:pic>
      <p:pic>
        <p:nvPicPr>
          <p:cNvPr id="11" name="Image 7" descr="preencoded.png"/>
          <p:cNvPicPr>
            <a:picLocks noChangeAspect="1"/>
          </p:cNvPicPr>
          <p:nvPr>
            <p:custDataLst>
              <p:tags r:id="rId6"/>
            </p:custDataLst>
          </p:nvPr>
        </p:nvPicPr>
        <p:blipFill>
          <a:blip r:embed="rId34"/>
          <a:stretch>
            <a:fillRect/>
          </a:stretch>
        </p:blipFill>
        <p:spPr>
          <a:xfrm>
            <a:off x="1949699" y="1746486"/>
            <a:ext cx="182880" cy="182880"/>
          </a:xfrm>
          <a:prstGeom prst="rect">
            <a:avLst/>
          </a:prstGeom>
        </p:spPr>
      </p:pic>
      <p:pic>
        <p:nvPicPr>
          <p:cNvPr id="12" name="Image 8" descr="preencoded.png"/>
          <p:cNvPicPr>
            <a:picLocks noChangeAspect="1"/>
          </p:cNvPicPr>
          <p:nvPr>
            <p:custDataLst>
              <p:tags r:id="rId7"/>
            </p:custDataLst>
          </p:nvPr>
        </p:nvPicPr>
        <p:blipFill>
          <a:blip r:embed="rId34">
            <a:alphaModFix amt="80000"/>
          </a:blip>
          <a:stretch>
            <a:fillRect/>
          </a:stretch>
        </p:blipFill>
        <p:spPr>
          <a:xfrm>
            <a:off x="2153562" y="1746486"/>
            <a:ext cx="182880" cy="182880"/>
          </a:xfrm>
          <a:prstGeom prst="rect">
            <a:avLst/>
          </a:prstGeom>
        </p:spPr>
      </p:pic>
      <p:sp>
        <p:nvSpPr>
          <p:cNvPr id="13" name="Text 2"/>
          <p:cNvSpPr/>
          <p:nvPr>
            <p:custDataLst>
              <p:tags r:id="rId8"/>
            </p:custDataLst>
          </p:nvPr>
        </p:nvSpPr>
        <p:spPr>
          <a:xfrm>
            <a:off x="825904" y="2013221"/>
            <a:ext cx="2430470" cy="467360"/>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b="1" dirty="0">
                <a:solidFill>
                  <a:srgbClr val="3D4D83"/>
                </a:solidFill>
                <a:latin typeface="微软雅黑" panose="020B0503020204020204" pitchFamily="34" charset="-122"/>
                <a:ea typeface="微软雅黑" panose="020B0503020204020204" pitchFamily="34" charset="-122"/>
                <a:cs typeface="微软雅黑" panose="020B0503020204020204" pitchFamily="34" charset="-120"/>
                <a:sym typeface="+mn-ea"/>
              </a:rPr>
              <a:t>校园二手书交易现状</a:t>
            </a:r>
            <a:endParaRPr lang="en-US" sz="1500" dirty="0"/>
          </a:p>
        </p:txBody>
      </p:sp>
      <p:sp>
        <p:nvSpPr>
          <p:cNvPr id="14" name="Text 3"/>
          <p:cNvSpPr/>
          <p:nvPr>
            <p:custDataLst>
              <p:tags r:id="rId9"/>
            </p:custDataLst>
          </p:nvPr>
        </p:nvSpPr>
        <p:spPr>
          <a:xfrm>
            <a:off x="825269" y="2711594"/>
            <a:ext cx="2430470" cy="111379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当前</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城院</a:t>
            </a:r>
            <a:r>
              <a:rPr lang="en-US" sz="12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内的二手书交易主要依赖于</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线下市场</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和</a:t>
            </a:r>
            <a:r>
              <a:rPr lang="zh-CN" altLang="en-US" sz="12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云朵朵论坛</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，缺乏统一的管理和规范，导致交易效率低下且信息不对称，学生在买卖过程中面临诸多不便。</a:t>
            </a:r>
            <a:endParaRPr lang="en-US" sz="1500" dirty="0"/>
          </a:p>
        </p:txBody>
      </p:sp>
      <p:pic>
        <p:nvPicPr>
          <p:cNvPr id="15" name="Image 9" descr="preencoded.png"/>
          <p:cNvPicPr>
            <a:picLocks noChangeAspect="1"/>
          </p:cNvPicPr>
          <p:nvPr>
            <p:custDataLst>
              <p:tags r:id="rId10"/>
            </p:custDataLst>
          </p:nvPr>
        </p:nvPicPr>
        <p:blipFill>
          <a:blip r:embed="rId33"/>
          <a:stretch>
            <a:fillRect/>
          </a:stretch>
        </p:blipFill>
        <p:spPr>
          <a:xfrm>
            <a:off x="4572000" y="867420"/>
            <a:ext cx="914400" cy="914400"/>
          </a:xfrm>
          <a:prstGeom prst="rect">
            <a:avLst/>
          </a:prstGeom>
        </p:spPr>
      </p:pic>
      <p:pic>
        <p:nvPicPr>
          <p:cNvPr id="16" name="Image 10" descr="preencoded.png"/>
          <p:cNvPicPr>
            <a:picLocks noChangeAspect="1"/>
          </p:cNvPicPr>
          <p:nvPr>
            <p:custDataLst>
              <p:tags r:id="rId11"/>
            </p:custDataLst>
          </p:nvPr>
        </p:nvPicPr>
        <p:blipFill>
          <a:blip r:embed="rId33"/>
          <a:stretch>
            <a:fillRect/>
          </a:stretch>
        </p:blipFill>
        <p:spPr>
          <a:xfrm flipH="1">
            <a:off x="3657600" y="867420"/>
            <a:ext cx="914400" cy="914400"/>
          </a:xfrm>
          <a:prstGeom prst="rect">
            <a:avLst/>
          </a:prstGeom>
        </p:spPr>
      </p:pic>
      <p:sp>
        <p:nvSpPr>
          <p:cNvPr id="17" name="Text 4"/>
          <p:cNvSpPr/>
          <p:nvPr>
            <p:custDataLst>
              <p:tags r:id="rId12"/>
            </p:custDataLst>
          </p:nvPr>
        </p:nvSpPr>
        <p:spPr>
          <a:xfrm>
            <a:off x="4152608" y="995436"/>
            <a:ext cx="849850"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3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8" name="Text 5"/>
          <p:cNvSpPr/>
          <p:nvPr>
            <p:custDataLst>
              <p:tags r:id="rId13"/>
            </p:custDataLst>
          </p:nvPr>
        </p:nvSpPr>
        <p:spPr>
          <a:xfrm>
            <a:off x="3356610" y="1874520"/>
            <a:ext cx="2655570" cy="744220"/>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b="1" dirty="0">
                <a:solidFill>
                  <a:srgbClr val="3D4D83"/>
                </a:solidFill>
                <a:latin typeface="微软雅黑" panose="020B0503020204020204" pitchFamily="34" charset="-122"/>
                <a:ea typeface="微软雅黑" panose="020B0503020204020204" pitchFamily="34" charset="-122"/>
                <a:cs typeface="微软雅黑" panose="020B0503020204020204" pitchFamily="34" charset="-120"/>
                <a:sym typeface="+mn-ea"/>
              </a:rPr>
              <a:t>学生对二手书的需求与期待</a:t>
            </a:r>
            <a:endParaRPr lang="en-US" sz="1500" dirty="0"/>
          </a:p>
        </p:txBody>
      </p:sp>
      <p:sp>
        <p:nvSpPr>
          <p:cNvPr id="19" name="Text 6"/>
          <p:cNvSpPr/>
          <p:nvPr>
            <p:custDataLst>
              <p:tags r:id="rId14"/>
            </p:custDataLst>
          </p:nvPr>
        </p:nvSpPr>
        <p:spPr>
          <a:xfrm>
            <a:off x="3356130" y="2711594"/>
            <a:ext cx="2430470" cy="129794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学生们普遍对购买二手书持积极态度，希望通过这种方式节省开支并获取所需教材。他们期待一个便捷、安全、可靠的平台来满足这一需求，同时也希望交易过程更加透明和高效。</a:t>
            </a:r>
            <a:endParaRPr lang="en-US" sz="1500" dirty="0"/>
          </a:p>
        </p:txBody>
      </p:sp>
      <p:pic>
        <p:nvPicPr>
          <p:cNvPr id="20" name="Image 11" descr="preencoded.png"/>
          <p:cNvPicPr>
            <a:picLocks noChangeAspect="1"/>
          </p:cNvPicPr>
          <p:nvPr>
            <p:custDataLst>
              <p:tags r:id="rId15"/>
            </p:custDataLst>
          </p:nvPr>
        </p:nvPicPr>
        <p:blipFill>
          <a:blip r:embed="rId33"/>
          <a:stretch>
            <a:fillRect/>
          </a:stretch>
        </p:blipFill>
        <p:spPr>
          <a:xfrm>
            <a:off x="7102861" y="867420"/>
            <a:ext cx="914400" cy="914400"/>
          </a:xfrm>
          <a:prstGeom prst="rect">
            <a:avLst/>
          </a:prstGeom>
        </p:spPr>
      </p:pic>
      <p:pic>
        <p:nvPicPr>
          <p:cNvPr id="21" name="Image 12" descr="preencoded.png"/>
          <p:cNvPicPr>
            <a:picLocks noChangeAspect="1"/>
          </p:cNvPicPr>
          <p:nvPr>
            <p:custDataLst>
              <p:tags r:id="rId16"/>
            </p:custDataLst>
          </p:nvPr>
        </p:nvPicPr>
        <p:blipFill>
          <a:blip r:embed="rId33"/>
          <a:stretch>
            <a:fillRect/>
          </a:stretch>
        </p:blipFill>
        <p:spPr>
          <a:xfrm flipH="1">
            <a:off x="6188461" y="867420"/>
            <a:ext cx="914400" cy="914400"/>
          </a:xfrm>
          <a:prstGeom prst="rect">
            <a:avLst/>
          </a:prstGeom>
        </p:spPr>
      </p:pic>
      <p:sp>
        <p:nvSpPr>
          <p:cNvPr id="22" name="Text 7"/>
          <p:cNvSpPr/>
          <p:nvPr>
            <p:custDataLst>
              <p:tags r:id="rId17"/>
            </p:custDataLst>
          </p:nvPr>
        </p:nvSpPr>
        <p:spPr>
          <a:xfrm>
            <a:off x="6676289" y="995436"/>
            <a:ext cx="817032" cy="585216"/>
          </a:xfrm>
          <a:prstGeom prst="rect">
            <a:avLst/>
          </a:prstGeom>
          <a:noFill/>
        </p:spPr>
        <p:txBody>
          <a:bodyPr wrap="square" lIns="95250" tIns="95250" rIns="95250" bIns="95250" rtlCol="0" anchor="t">
            <a:spAutoFit/>
          </a:bodyPr>
          <a:lstStyle/>
          <a:p>
            <a:pPr marL="0" indent="0" algn="ctr">
              <a:lnSpc>
                <a:spcPct val="100000"/>
              </a:lnSpc>
              <a:spcBef>
                <a:spcPts val="375"/>
              </a:spcBef>
              <a:buNone/>
            </a:pPr>
            <a:r>
              <a:rPr lang="en-US" sz="33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23" name="Text 8"/>
          <p:cNvSpPr/>
          <p:nvPr>
            <p:custDataLst>
              <p:tags r:id="rId18"/>
            </p:custDataLst>
          </p:nvPr>
        </p:nvSpPr>
        <p:spPr>
          <a:xfrm>
            <a:off x="5887626" y="2013221"/>
            <a:ext cx="2430470" cy="467360"/>
          </a:xfrm>
          <a:prstGeom prst="rect">
            <a:avLst/>
          </a:prstGeom>
          <a:noFill/>
        </p:spPr>
        <p:txBody>
          <a:bodyPr wrap="square" lIns="95250" tIns="95250" rIns="95250" bIns="95250" rtlCol="0" anchor="ctr">
            <a:spAutoFit/>
          </a:bodyPr>
          <a:lstStyle/>
          <a:p>
            <a:pPr marL="0" indent="0">
              <a:lnSpc>
                <a:spcPct val="100000"/>
              </a:lnSpc>
              <a:spcBef>
                <a:spcPts val="375"/>
              </a:spcBef>
              <a:buNone/>
            </a:pPr>
            <a:r>
              <a:rPr lang="en-US" b="1" dirty="0">
                <a:solidFill>
                  <a:srgbClr val="3D4D83"/>
                </a:solidFill>
                <a:latin typeface="微软雅黑" panose="020B0503020204020204" pitchFamily="34" charset="-122"/>
                <a:ea typeface="微软雅黑" panose="020B0503020204020204" pitchFamily="34" charset="-122"/>
                <a:cs typeface="微软雅黑" panose="020B0503020204020204" pitchFamily="34" charset="-120"/>
                <a:sym typeface="+mn-ea"/>
              </a:rPr>
              <a:t>二手书资源浪费问题</a:t>
            </a:r>
            <a:endParaRPr lang="en-US" sz="1500" dirty="0"/>
          </a:p>
        </p:txBody>
      </p:sp>
      <p:sp>
        <p:nvSpPr>
          <p:cNvPr id="24" name="Text 9"/>
          <p:cNvSpPr/>
          <p:nvPr>
            <p:custDataLst>
              <p:tags r:id="rId19"/>
            </p:custDataLst>
          </p:nvPr>
        </p:nvSpPr>
        <p:spPr>
          <a:xfrm>
            <a:off x="5886991" y="2711594"/>
            <a:ext cx="2430470" cy="1113790"/>
          </a:xfrm>
          <a:prstGeom prst="rect">
            <a:avLst/>
          </a:prstGeom>
          <a:noFill/>
        </p:spPr>
        <p:txBody>
          <a:bodyPr wrap="square" lIns="95250" tIns="95250" rIns="95250" bIns="95250" rtlCol="0" anchor="t">
            <a:spAutoFit/>
          </a:bodyPr>
          <a:lstStyle/>
          <a:p>
            <a:pPr marL="0" indent="0">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sym typeface="+mn-ea"/>
              </a:rPr>
              <a:t>由于缺乏有效的二手书流通机制，大量有价值的书籍被闲置甚至丢弃，造成了资源的极大浪费。这不仅增加了学生的经济负担，也不利于环保和知识的传播。</a:t>
            </a:r>
            <a:endParaRPr lang="en-US" sz="1500" dirty="0"/>
          </a:p>
        </p:txBody>
      </p:sp>
      <p:pic>
        <p:nvPicPr>
          <p:cNvPr id="25" name="Image 13" descr="preencoded.png"/>
          <p:cNvPicPr>
            <a:picLocks noChangeAspect="1"/>
          </p:cNvPicPr>
          <p:nvPr>
            <p:custDataLst>
              <p:tags r:id="rId20"/>
            </p:custDataLst>
          </p:nvPr>
        </p:nvPicPr>
        <p:blipFill>
          <a:blip r:embed="rId34">
            <a:alphaModFix amt="80000"/>
          </a:blip>
          <a:stretch>
            <a:fillRect/>
          </a:stretch>
        </p:blipFill>
        <p:spPr>
          <a:xfrm>
            <a:off x="4276697" y="1746486"/>
            <a:ext cx="182880" cy="182880"/>
          </a:xfrm>
          <a:prstGeom prst="rect">
            <a:avLst/>
          </a:prstGeom>
        </p:spPr>
      </p:pic>
      <p:pic>
        <p:nvPicPr>
          <p:cNvPr id="26" name="Image 14" descr="preencoded.png"/>
          <p:cNvPicPr>
            <a:picLocks noChangeAspect="1"/>
          </p:cNvPicPr>
          <p:nvPr>
            <p:custDataLst>
              <p:tags r:id="rId21"/>
            </p:custDataLst>
          </p:nvPr>
        </p:nvPicPr>
        <p:blipFill>
          <a:blip r:embed="rId34"/>
          <a:stretch>
            <a:fillRect/>
          </a:stretch>
        </p:blipFill>
        <p:spPr>
          <a:xfrm>
            <a:off x="4480560" y="1746486"/>
            <a:ext cx="182880" cy="182880"/>
          </a:xfrm>
          <a:prstGeom prst="rect">
            <a:avLst/>
          </a:prstGeom>
        </p:spPr>
      </p:pic>
      <p:pic>
        <p:nvPicPr>
          <p:cNvPr id="27" name="Image 15" descr="preencoded.png"/>
          <p:cNvPicPr>
            <a:picLocks noChangeAspect="1"/>
          </p:cNvPicPr>
          <p:nvPr>
            <p:custDataLst>
              <p:tags r:id="rId22"/>
            </p:custDataLst>
          </p:nvPr>
        </p:nvPicPr>
        <p:blipFill>
          <a:blip r:embed="rId34">
            <a:alphaModFix amt="80000"/>
          </a:blip>
          <a:stretch>
            <a:fillRect/>
          </a:stretch>
        </p:blipFill>
        <p:spPr>
          <a:xfrm>
            <a:off x="4684423" y="1746486"/>
            <a:ext cx="182880" cy="182880"/>
          </a:xfrm>
          <a:prstGeom prst="rect">
            <a:avLst/>
          </a:prstGeom>
        </p:spPr>
      </p:pic>
      <p:pic>
        <p:nvPicPr>
          <p:cNvPr id="28" name="Image 16" descr="preencoded.png"/>
          <p:cNvPicPr>
            <a:picLocks noChangeAspect="1"/>
          </p:cNvPicPr>
          <p:nvPr>
            <p:custDataLst>
              <p:tags r:id="rId23"/>
            </p:custDataLst>
          </p:nvPr>
        </p:nvPicPr>
        <p:blipFill>
          <a:blip r:embed="rId34">
            <a:alphaModFix amt="80000"/>
          </a:blip>
          <a:stretch>
            <a:fillRect/>
          </a:stretch>
        </p:blipFill>
        <p:spPr>
          <a:xfrm>
            <a:off x="6807558" y="1746486"/>
            <a:ext cx="182880" cy="182880"/>
          </a:xfrm>
          <a:prstGeom prst="rect">
            <a:avLst/>
          </a:prstGeom>
        </p:spPr>
      </p:pic>
      <p:pic>
        <p:nvPicPr>
          <p:cNvPr id="29" name="Image 17" descr="preencoded.png"/>
          <p:cNvPicPr>
            <a:picLocks noChangeAspect="1"/>
          </p:cNvPicPr>
          <p:nvPr>
            <p:custDataLst>
              <p:tags r:id="rId24"/>
            </p:custDataLst>
          </p:nvPr>
        </p:nvPicPr>
        <p:blipFill>
          <a:blip r:embed="rId34"/>
          <a:stretch>
            <a:fillRect/>
          </a:stretch>
        </p:blipFill>
        <p:spPr>
          <a:xfrm>
            <a:off x="7011421" y="1746486"/>
            <a:ext cx="182880" cy="182880"/>
          </a:xfrm>
          <a:prstGeom prst="rect">
            <a:avLst/>
          </a:prstGeom>
        </p:spPr>
      </p:pic>
      <p:pic>
        <p:nvPicPr>
          <p:cNvPr id="30" name="Image 18" descr="preencoded.png"/>
          <p:cNvPicPr>
            <a:picLocks noChangeAspect="1"/>
          </p:cNvPicPr>
          <p:nvPr>
            <p:custDataLst>
              <p:tags r:id="rId25"/>
            </p:custDataLst>
          </p:nvPr>
        </p:nvPicPr>
        <p:blipFill>
          <a:blip r:embed="rId34">
            <a:alphaModFix amt="80000"/>
          </a:blip>
          <a:stretch>
            <a:fillRect/>
          </a:stretch>
        </p:blipFill>
        <p:spPr>
          <a:xfrm>
            <a:off x="7215284" y="1746486"/>
            <a:ext cx="182880" cy="1828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项目意义与目标</a:t>
            </a:r>
            <a:endParaRPr lang="en-US" sz="1500" dirty="0"/>
          </a:p>
        </p:txBody>
      </p:sp>
      <p:pic>
        <p:nvPicPr>
          <p:cNvPr id="3" name="Image 0" descr="preencoded.png"/>
          <p:cNvPicPr>
            <a:picLocks noChangeAspect="1"/>
          </p:cNvPicPr>
          <p:nvPr/>
        </p:nvPicPr>
        <p:blipFill>
          <a:blip r:embed="rId21"/>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2"/>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3"/>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4">
            <a:alphaModFix amt="10000"/>
          </a:blip>
          <a:stretch>
            <a:fillRect/>
          </a:stretch>
        </p:blipFill>
        <p:spPr>
          <a:xfrm rot="6710272">
            <a:off x="4871867" y="1411156"/>
            <a:ext cx="451716" cy="451716"/>
          </a:xfrm>
          <a:prstGeom prst="rect">
            <a:avLst/>
          </a:prstGeom>
        </p:spPr>
      </p:pic>
      <p:pic>
        <p:nvPicPr>
          <p:cNvPr id="7" name="Image 4" descr="preencoded.png"/>
          <p:cNvPicPr>
            <a:picLocks noChangeAspect="1"/>
          </p:cNvPicPr>
          <p:nvPr>
            <p:custDataLst>
              <p:tags r:id="rId2"/>
            </p:custDataLst>
          </p:nvPr>
        </p:nvPicPr>
        <p:blipFill>
          <a:blip r:embed="rId24">
            <a:alphaModFix amt="10000"/>
          </a:blip>
          <a:stretch>
            <a:fillRect/>
          </a:stretch>
        </p:blipFill>
        <p:spPr>
          <a:xfrm rot="10223539">
            <a:off x="5002265" y="1975650"/>
            <a:ext cx="446249" cy="446249"/>
          </a:xfrm>
          <a:prstGeom prst="rect">
            <a:avLst/>
          </a:prstGeom>
        </p:spPr>
      </p:pic>
      <p:pic>
        <p:nvPicPr>
          <p:cNvPr id="8" name="Image 5" descr="preencoded.png"/>
          <p:cNvPicPr>
            <a:picLocks noChangeAspect="1"/>
          </p:cNvPicPr>
          <p:nvPr>
            <p:custDataLst>
              <p:tags r:id="rId3"/>
            </p:custDataLst>
          </p:nvPr>
        </p:nvPicPr>
        <p:blipFill>
          <a:blip r:embed="rId25">
            <a:alphaModFix amt="10000"/>
          </a:blip>
          <a:stretch>
            <a:fillRect/>
          </a:stretch>
        </p:blipFill>
        <p:spPr>
          <a:xfrm rot="3825486">
            <a:off x="4339471" y="1206382"/>
            <a:ext cx="441857" cy="441857"/>
          </a:xfrm>
          <a:prstGeom prst="rect">
            <a:avLst/>
          </a:prstGeom>
        </p:spPr>
      </p:pic>
      <p:pic>
        <p:nvPicPr>
          <p:cNvPr id="9" name="Image 6" descr="preencoded.png"/>
          <p:cNvPicPr>
            <a:picLocks noChangeAspect="1"/>
          </p:cNvPicPr>
          <p:nvPr>
            <p:custDataLst>
              <p:tags r:id="rId4"/>
            </p:custDataLst>
          </p:nvPr>
        </p:nvPicPr>
        <p:blipFill>
          <a:blip r:embed="rId25">
            <a:alphaModFix amt="10000"/>
          </a:blip>
          <a:stretch>
            <a:fillRect/>
          </a:stretch>
        </p:blipFill>
        <p:spPr>
          <a:xfrm rot="824317">
            <a:off x="3819070" y="1494470"/>
            <a:ext cx="439904" cy="439904"/>
          </a:xfrm>
          <a:prstGeom prst="rect">
            <a:avLst/>
          </a:prstGeom>
        </p:spPr>
      </p:pic>
      <p:pic>
        <p:nvPicPr>
          <p:cNvPr id="10" name="Image 7" descr="preencoded.png"/>
          <p:cNvPicPr>
            <a:picLocks noChangeAspect="1"/>
          </p:cNvPicPr>
          <p:nvPr>
            <p:custDataLst>
              <p:tags r:id="rId5"/>
            </p:custDataLst>
          </p:nvPr>
        </p:nvPicPr>
        <p:blipFill>
          <a:blip r:embed="rId26">
            <a:alphaModFix amt="10000"/>
          </a:blip>
          <a:stretch>
            <a:fillRect/>
          </a:stretch>
        </p:blipFill>
        <p:spPr>
          <a:xfrm rot="-2700000">
            <a:off x="3744212" y="2067182"/>
            <a:ext cx="398115" cy="398115"/>
          </a:xfrm>
          <a:prstGeom prst="rect">
            <a:avLst/>
          </a:prstGeom>
        </p:spPr>
      </p:pic>
      <p:pic>
        <p:nvPicPr>
          <p:cNvPr id="11" name="Image 8" descr="preencoded.png"/>
          <p:cNvPicPr>
            <a:picLocks noChangeAspect="1"/>
          </p:cNvPicPr>
          <p:nvPr>
            <p:custDataLst>
              <p:tags r:id="rId6"/>
            </p:custDataLst>
          </p:nvPr>
        </p:nvPicPr>
        <p:blipFill>
          <a:blip r:embed="rId27">
            <a:alphaModFix amt="40000"/>
          </a:blip>
          <a:stretch>
            <a:fillRect/>
          </a:stretch>
        </p:blipFill>
        <p:spPr>
          <a:xfrm>
            <a:off x="3597367" y="1568097"/>
            <a:ext cx="1949265" cy="1949265"/>
          </a:xfrm>
          <a:prstGeom prst="rect">
            <a:avLst/>
          </a:prstGeom>
        </p:spPr>
      </p:pic>
      <p:pic>
        <p:nvPicPr>
          <p:cNvPr id="12" name="Image 9" descr="preencoded.png"/>
          <p:cNvPicPr>
            <a:picLocks noChangeAspect="1"/>
          </p:cNvPicPr>
          <p:nvPr>
            <p:custDataLst>
              <p:tags r:id="rId7"/>
            </p:custDataLst>
          </p:nvPr>
        </p:nvPicPr>
        <p:blipFill>
          <a:blip r:embed="rId28">
            <a:alphaModFix amt="60000"/>
          </a:blip>
          <a:stretch>
            <a:fillRect/>
          </a:stretch>
        </p:blipFill>
        <p:spPr>
          <a:xfrm>
            <a:off x="3597367" y="1571444"/>
            <a:ext cx="1949265" cy="1949265"/>
          </a:xfrm>
          <a:prstGeom prst="rect">
            <a:avLst/>
          </a:prstGeom>
        </p:spPr>
      </p:pic>
      <p:pic>
        <p:nvPicPr>
          <p:cNvPr id="13" name="Image 10" descr="preencoded.png"/>
          <p:cNvPicPr>
            <a:picLocks noChangeAspect="1"/>
          </p:cNvPicPr>
          <p:nvPr>
            <p:custDataLst>
              <p:tags r:id="rId8"/>
            </p:custDataLst>
          </p:nvPr>
        </p:nvPicPr>
        <p:blipFill>
          <a:blip r:embed="rId29">
            <a:alphaModFix amt="80000"/>
          </a:blip>
          <a:stretch>
            <a:fillRect/>
          </a:stretch>
        </p:blipFill>
        <p:spPr>
          <a:xfrm>
            <a:off x="3597367" y="1578137"/>
            <a:ext cx="1949265" cy="1949265"/>
          </a:xfrm>
          <a:prstGeom prst="rect">
            <a:avLst/>
          </a:prstGeom>
        </p:spPr>
      </p:pic>
      <p:pic>
        <p:nvPicPr>
          <p:cNvPr id="14" name="Image 11" descr="preencoded.png"/>
          <p:cNvPicPr>
            <a:picLocks noChangeAspect="1"/>
          </p:cNvPicPr>
          <p:nvPr>
            <p:custDataLst>
              <p:tags r:id="rId9"/>
            </p:custDataLst>
          </p:nvPr>
        </p:nvPicPr>
        <p:blipFill>
          <a:blip r:embed="rId30"/>
          <a:stretch>
            <a:fillRect/>
          </a:stretch>
        </p:blipFill>
        <p:spPr>
          <a:xfrm>
            <a:off x="3597367" y="1574790"/>
            <a:ext cx="1949265" cy="1949265"/>
          </a:xfrm>
          <a:prstGeom prst="rect">
            <a:avLst/>
          </a:prstGeom>
        </p:spPr>
      </p:pic>
      <p:sp>
        <p:nvSpPr>
          <p:cNvPr id="15" name="Text 1"/>
          <p:cNvSpPr/>
          <p:nvPr>
            <p:custDataLst>
              <p:tags r:id="rId10"/>
            </p:custDataLst>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环保与节约</a:t>
            </a:r>
            <a:endParaRPr lang="en-US" sz="1500" dirty="0"/>
          </a:p>
        </p:txBody>
      </p:sp>
      <p:sp>
        <p:nvSpPr>
          <p:cNvPr id="16" name="Text 2"/>
          <p:cNvSpPr/>
          <p:nvPr>
            <p:custDataLst>
              <p:tags r:id="rId11"/>
            </p:custDataLst>
          </p:nvPr>
        </p:nvSpPr>
        <p:spPr>
          <a:xfrm>
            <a:off x="534035" y="1577975"/>
            <a:ext cx="3239135" cy="929005"/>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校园二手书交易网站旨在通过促进书籍的循环利用，减少新书的采购和废弃书籍的环境影响。每本书在学生间多周转一次，就能减少对新资源的依赖，从而降低生态足迹。</a:t>
            </a:r>
            <a:endParaRPr lang="en-US" sz="1500" dirty="0"/>
          </a:p>
        </p:txBody>
      </p:sp>
      <p:sp>
        <p:nvSpPr>
          <p:cNvPr id="17" name="Text 3"/>
          <p:cNvSpPr/>
          <p:nvPr>
            <p:custDataLst>
              <p:tags r:id="rId12"/>
            </p:custDataLst>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经济实惠</a:t>
            </a:r>
            <a:endParaRPr lang="en-US" sz="1500" dirty="0"/>
          </a:p>
        </p:txBody>
      </p:sp>
      <p:sp>
        <p:nvSpPr>
          <p:cNvPr id="18" name="Text 4"/>
          <p:cNvSpPr/>
          <p:nvPr>
            <p:custDataLst>
              <p:tags r:id="rId13"/>
            </p:custDataLst>
          </p:nvPr>
        </p:nvSpPr>
        <p:spPr>
          <a:xfrm>
            <a:off x="5535727" y="1443838"/>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校园二手书交易网站为学生提供了一个经济实惠的书籍交易平台。学生可以通过低价购买到所需教材及其他书籍，不仅节省开支，还能获得更多的阅读资源，实现经济效益与环保效益的双赢。</a:t>
            </a:r>
            <a:endParaRPr lang="en-US" sz="1500" dirty="0"/>
          </a:p>
        </p:txBody>
      </p:sp>
      <p:sp>
        <p:nvSpPr>
          <p:cNvPr id="19" name="Text 5"/>
          <p:cNvSpPr/>
          <p:nvPr>
            <p:custDataLst>
              <p:tags r:id="rId14"/>
            </p:custDataLst>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教育公平</a:t>
            </a:r>
            <a:endParaRPr lang="en-US" sz="1500" dirty="0"/>
          </a:p>
        </p:txBody>
      </p:sp>
      <p:sp>
        <p:nvSpPr>
          <p:cNvPr id="20" name="Text 6"/>
          <p:cNvSpPr/>
          <p:nvPr>
            <p:custDataLst>
              <p:tags r:id="rId15"/>
            </p:custDataLst>
          </p:nvPr>
        </p:nvSpPr>
        <p:spPr>
          <a:xfrm>
            <a:off x="642434" y="3202229"/>
            <a:ext cx="297180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通过校园二手书交易网站，不同经济条件的学生都能获得平等的学习机会。无论家庭背景如何，所有学生都可以通过这个平台获取所需的学习资源，促进教育资源的公平分配。</a:t>
            </a:r>
            <a:endParaRPr lang="en-US" sz="1500" dirty="0"/>
          </a:p>
        </p:txBody>
      </p:sp>
      <p:sp>
        <p:nvSpPr>
          <p:cNvPr id="21" name="Text 7"/>
          <p:cNvSpPr/>
          <p:nvPr>
            <p:custDataLst>
              <p:tags r:id="rId16"/>
            </p:custDataLst>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社区文化</a:t>
            </a:r>
            <a:endParaRPr lang="en-US" sz="1500" dirty="0"/>
          </a:p>
        </p:txBody>
      </p:sp>
      <p:sp>
        <p:nvSpPr>
          <p:cNvPr id="22" name="Text 8"/>
          <p:cNvSpPr/>
          <p:nvPr>
            <p:custDataLst>
              <p:tags r:id="rId17"/>
            </p:custDataLst>
          </p:nvPr>
        </p:nvSpPr>
        <p:spPr>
          <a:xfrm>
            <a:off x="5535727"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校园二手书交易网站不仅能促进书籍的循环利用，还能增强校园社区的文化氛围。学生间的互助与共享精神将得到提升，形成积极向上、绿色环保的校园文化，推动学校整体文明程度的提升。</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预期达成主要目标</a:t>
            </a:r>
            <a:endParaRPr lang="en-US" sz="1500" dirty="0"/>
          </a:p>
        </p:txBody>
      </p:sp>
      <p:pic>
        <p:nvPicPr>
          <p:cNvPr id="3" name="Image 0" descr="preencoded.png"/>
          <p:cNvPicPr>
            <a:picLocks noChangeAspect="1"/>
          </p:cNvPicPr>
          <p:nvPr/>
        </p:nvPicPr>
        <p:blipFill>
          <a:blip r:embed="rId24"/>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5"/>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6"/>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27">
            <a:alphaModFix amt="20000"/>
          </a:blip>
          <a:stretch>
            <a:fillRect/>
          </a:stretch>
        </p:blipFill>
        <p:spPr>
          <a:xfrm rot="5400000">
            <a:off x="3714593" y="1805783"/>
            <a:ext cx="1714815" cy="1714815"/>
          </a:xfrm>
          <a:prstGeom prst="rect">
            <a:avLst/>
          </a:prstGeom>
        </p:spPr>
      </p:pic>
      <p:pic>
        <p:nvPicPr>
          <p:cNvPr id="7" name="Image 4" descr="preencoded.png"/>
          <p:cNvPicPr>
            <a:picLocks noChangeAspect="1"/>
          </p:cNvPicPr>
          <p:nvPr>
            <p:custDataLst>
              <p:tags r:id="rId2"/>
            </p:custDataLst>
          </p:nvPr>
        </p:nvPicPr>
        <p:blipFill>
          <a:blip r:embed="rId28">
            <a:alphaModFix amt="20000"/>
          </a:blip>
          <a:stretch>
            <a:fillRect/>
          </a:stretch>
        </p:blipFill>
        <p:spPr>
          <a:xfrm rot="10800000">
            <a:off x="3714593" y="1805783"/>
            <a:ext cx="1714815" cy="1714815"/>
          </a:xfrm>
          <a:prstGeom prst="rect">
            <a:avLst/>
          </a:prstGeom>
        </p:spPr>
      </p:pic>
      <p:pic>
        <p:nvPicPr>
          <p:cNvPr id="8" name="Image 5" descr="preencoded.png"/>
          <p:cNvPicPr>
            <a:picLocks noChangeAspect="1"/>
          </p:cNvPicPr>
          <p:nvPr>
            <p:custDataLst>
              <p:tags r:id="rId3"/>
            </p:custDataLst>
          </p:nvPr>
        </p:nvPicPr>
        <p:blipFill>
          <a:blip r:embed="rId28">
            <a:alphaModFix amt="20000"/>
          </a:blip>
          <a:stretch>
            <a:fillRect/>
          </a:stretch>
        </p:blipFill>
        <p:spPr>
          <a:xfrm>
            <a:off x="3714593" y="1805783"/>
            <a:ext cx="1714815" cy="1714815"/>
          </a:xfrm>
          <a:prstGeom prst="rect">
            <a:avLst/>
          </a:prstGeom>
        </p:spPr>
      </p:pic>
      <p:pic>
        <p:nvPicPr>
          <p:cNvPr id="9" name="Image 6" descr="preencoded.png"/>
          <p:cNvPicPr>
            <a:picLocks noChangeAspect="1"/>
          </p:cNvPicPr>
          <p:nvPr>
            <p:custDataLst>
              <p:tags r:id="rId4"/>
            </p:custDataLst>
          </p:nvPr>
        </p:nvPicPr>
        <p:blipFill>
          <a:blip r:embed="rId27">
            <a:alphaModFix amt="20000"/>
          </a:blip>
          <a:stretch>
            <a:fillRect/>
          </a:stretch>
        </p:blipFill>
        <p:spPr>
          <a:xfrm rot="-5400000">
            <a:off x="3714593" y="1805783"/>
            <a:ext cx="1714815" cy="1714815"/>
          </a:xfrm>
          <a:prstGeom prst="rect">
            <a:avLst/>
          </a:prstGeom>
        </p:spPr>
      </p:pic>
      <p:pic>
        <p:nvPicPr>
          <p:cNvPr id="10" name="Image 7" descr="preencoded.png"/>
          <p:cNvPicPr>
            <a:picLocks noChangeAspect="1"/>
          </p:cNvPicPr>
          <p:nvPr>
            <p:custDataLst>
              <p:tags r:id="rId5"/>
            </p:custDataLst>
          </p:nvPr>
        </p:nvPicPr>
        <p:blipFill>
          <a:blip r:embed="rId29"/>
          <a:stretch>
            <a:fillRect/>
          </a:stretch>
        </p:blipFill>
        <p:spPr>
          <a:xfrm>
            <a:off x="3848692" y="1914959"/>
            <a:ext cx="438972" cy="438972"/>
          </a:xfrm>
          <a:prstGeom prst="rect">
            <a:avLst/>
          </a:prstGeom>
        </p:spPr>
      </p:pic>
      <p:pic>
        <p:nvPicPr>
          <p:cNvPr id="11" name="Image 8" descr="preencoded.png"/>
          <p:cNvPicPr>
            <a:picLocks noChangeAspect="1"/>
          </p:cNvPicPr>
          <p:nvPr>
            <p:custDataLst>
              <p:tags r:id="rId6"/>
            </p:custDataLst>
          </p:nvPr>
        </p:nvPicPr>
        <p:blipFill>
          <a:blip r:embed="rId30"/>
          <a:stretch>
            <a:fillRect/>
          </a:stretch>
        </p:blipFill>
        <p:spPr>
          <a:xfrm>
            <a:off x="3942611" y="2008878"/>
            <a:ext cx="247293" cy="247293"/>
          </a:xfrm>
          <a:prstGeom prst="rect">
            <a:avLst/>
          </a:prstGeom>
        </p:spPr>
      </p:pic>
      <p:pic>
        <p:nvPicPr>
          <p:cNvPr id="12" name="Image 9" descr="preencoded.png"/>
          <p:cNvPicPr>
            <a:picLocks noChangeAspect="1"/>
          </p:cNvPicPr>
          <p:nvPr>
            <p:custDataLst>
              <p:tags r:id="rId7"/>
            </p:custDataLst>
          </p:nvPr>
        </p:nvPicPr>
        <p:blipFill>
          <a:blip r:embed="rId31"/>
          <a:stretch>
            <a:fillRect/>
          </a:stretch>
        </p:blipFill>
        <p:spPr>
          <a:xfrm>
            <a:off x="4845630" y="1887527"/>
            <a:ext cx="438972" cy="438972"/>
          </a:xfrm>
          <a:prstGeom prst="rect">
            <a:avLst/>
          </a:prstGeom>
        </p:spPr>
      </p:pic>
      <p:pic>
        <p:nvPicPr>
          <p:cNvPr id="13" name="Image 10" descr="preencoded.png"/>
          <p:cNvPicPr>
            <a:picLocks noChangeAspect="1"/>
          </p:cNvPicPr>
          <p:nvPr>
            <p:custDataLst>
              <p:tags r:id="rId8"/>
            </p:custDataLst>
          </p:nvPr>
        </p:nvPicPr>
        <p:blipFill>
          <a:blip r:embed="rId32"/>
          <a:stretch>
            <a:fillRect/>
          </a:stretch>
        </p:blipFill>
        <p:spPr>
          <a:xfrm>
            <a:off x="4930868" y="1974767"/>
            <a:ext cx="265245" cy="246471"/>
          </a:xfrm>
          <a:prstGeom prst="rect">
            <a:avLst/>
          </a:prstGeom>
        </p:spPr>
      </p:pic>
      <p:pic>
        <p:nvPicPr>
          <p:cNvPr id="14" name="Image 11" descr="preencoded.png"/>
          <p:cNvPicPr>
            <a:picLocks noChangeAspect="1"/>
          </p:cNvPicPr>
          <p:nvPr>
            <p:custDataLst>
              <p:tags r:id="rId9"/>
            </p:custDataLst>
          </p:nvPr>
        </p:nvPicPr>
        <p:blipFill>
          <a:blip r:embed="rId33"/>
          <a:stretch>
            <a:fillRect/>
          </a:stretch>
        </p:blipFill>
        <p:spPr>
          <a:xfrm>
            <a:off x="3848692" y="2946846"/>
            <a:ext cx="424181" cy="424181"/>
          </a:xfrm>
          <a:prstGeom prst="rect">
            <a:avLst/>
          </a:prstGeom>
        </p:spPr>
      </p:pic>
      <p:pic>
        <p:nvPicPr>
          <p:cNvPr id="15" name="Image 12" descr="preencoded.png"/>
          <p:cNvPicPr>
            <a:picLocks noChangeAspect="1"/>
          </p:cNvPicPr>
          <p:nvPr>
            <p:custDataLst>
              <p:tags r:id="rId10"/>
            </p:custDataLst>
          </p:nvPr>
        </p:nvPicPr>
        <p:blipFill>
          <a:blip r:embed="rId34"/>
          <a:stretch>
            <a:fillRect/>
          </a:stretch>
        </p:blipFill>
        <p:spPr>
          <a:xfrm>
            <a:off x="3939446" y="3062165"/>
            <a:ext cx="238961" cy="216929"/>
          </a:xfrm>
          <a:prstGeom prst="rect">
            <a:avLst/>
          </a:prstGeom>
        </p:spPr>
      </p:pic>
      <p:pic>
        <p:nvPicPr>
          <p:cNvPr id="16" name="Image 13" descr="preencoded.png"/>
          <p:cNvPicPr>
            <a:picLocks noChangeAspect="1"/>
          </p:cNvPicPr>
          <p:nvPr>
            <p:custDataLst>
              <p:tags r:id="rId11"/>
            </p:custDataLst>
          </p:nvPr>
        </p:nvPicPr>
        <p:blipFill>
          <a:blip r:embed="rId35"/>
          <a:stretch>
            <a:fillRect/>
          </a:stretch>
        </p:blipFill>
        <p:spPr>
          <a:xfrm>
            <a:off x="4845630" y="2939450"/>
            <a:ext cx="431577" cy="431577"/>
          </a:xfrm>
          <a:prstGeom prst="rect">
            <a:avLst/>
          </a:prstGeom>
        </p:spPr>
      </p:pic>
      <p:pic>
        <p:nvPicPr>
          <p:cNvPr id="17" name="Image 14" descr="preencoded.png"/>
          <p:cNvPicPr>
            <a:picLocks noChangeAspect="1"/>
          </p:cNvPicPr>
          <p:nvPr>
            <p:custDataLst>
              <p:tags r:id="rId12"/>
            </p:custDataLst>
          </p:nvPr>
        </p:nvPicPr>
        <p:blipFill>
          <a:blip r:embed="rId36"/>
          <a:stretch>
            <a:fillRect/>
          </a:stretch>
        </p:blipFill>
        <p:spPr>
          <a:xfrm>
            <a:off x="4917710" y="3011531"/>
            <a:ext cx="294991" cy="294991"/>
          </a:xfrm>
          <a:prstGeom prst="rect">
            <a:avLst/>
          </a:prstGeom>
        </p:spPr>
      </p:pic>
      <p:sp>
        <p:nvSpPr>
          <p:cNvPr id="18" name="Text 1"/>
          <p:cNvSpPr/>
          <p:nvPr>
            <p:custDataLst>
              <p:tags r:id="rId13"/>
            </p:custDataLst>
          </p:nvPr>
        </p:nvSpPr>
        <p:spPr>
          <a:xfrm>
            <a:off x="596714" y="1048817"/>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提升资源利用效率</a:t>
            </a:r>
            <a:endParaRPr lang="en-US" sz="1500" dirty="0"/>
          </a:p>
        </p:txBody>
      </p:sp>
      <p:sp>
        <p:nvSpPr>
          <p:cNvPr id="19" name="Text 2"/>
          <p:cNvSpPr/>
          <p:nvPr>
            <p:custDataLst>
              <p:tags r:id="rId14"/>
            </p:custDataLst>
          </p:nvPr>
        </p:nvSpPr>
        <p:spPr>
          <a:xfrm>
            <a:off x="642434" y="1443838"/>
            <a:ext cx="2971800" cy="1060704"/>
          </a:xfrm>
          <a:prstGeom prst="rect">
            <a:avLst/>
          </a:prstGeom>
          <a:noFill/>
        </p:spPr>
        <p:txBody>
          <a:bodyPr wrap="square" lIns="95250" tIns="95250" rIns="95250" bIns="95250" rtlCol="0" anchor="t">
            <a:spAutoFit/>
          </a:bodyPr>
          <a:lstStyle/>
          <a:p>
            <a:pPr marL="0" indent="0" algn="r">
              <a:lnSpc>
                <a:spcPct val="100000"/>
              </a:lnSpc>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校园二手书交易网站旨在通过高效的信息匹配和便捷的交易流程，显著提升学生对教材及专业书籍的循环利用率。这不仅减少了新书的采购成本，也有效降低了环境压力，体现了绿色环保的理念。</a:t>
            </a:r>
            <a:endParaRPr lang="en-US" sz="1500" dirty="0"/>
          </a:p>
        </p:txBody>
      </p:sp>
      <p:sp>
        <p:nvSpPr>
          <p:cNvPr id="20" name="Text 3"/>
          <p:cNvSpPr/>
          <p:nvPr>
            <p:custDataLst>
              <p:tags r:id="rId15"/>
            </p:custDataLst>
          </p:nvPr>
        </p:nvSpPr>
        <p:spPr>
          <a:xfrm>
            <a:off x="5535727" y="1048839"/>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4083DD"/>
                </a:solidFill>
                <a:latin typeface="微软雅黑" panose="020B0503020204020204" pitchFamily="34" charset="-122"/>
                <a:ea typeface="微软雅黑" panose="020B0503020204020204" pitchFamily="34" charset="-122"/>
                <a:cs typeface="微软雅黑" panose="020B0503020204020204" pitchFamily="34" charset="-120"/>
              </a:rPr>
              <a:t>增强学生环保意识</a:t>
            </a:r>
            <a:endParaRPr lang="en-US" sz="1500" dirty="0"/>
          </a:p>
        </p:txBody>
      </p:sp>
      <p:sp>
        <p:nvSpPr>
          <p:cNvPr id="21" name="Text 4"/>
          <p:cNvSpPr/>
          <p:nvPr>
            <p:custDataLst>
              <p:tags r:id="rId16"/>
            </p:custDataLst>
          </p:nvPr>
        </p:nvSpPr>
        <p:spPr>
          <a:xfrm>
            <a:off x="5535727" y="1443838"/>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通过构建校园二手书交易平台，可以培养学生的环保意识和节约精神，鼓励学生将闲置书籍进行再利用。这不仅减少了资源浪费，还有助于形成良好的校园环保氛围。</a:t>
            </a:r>
            <a:endParaRPr lang="en-US" sz="1500" dirty="0"/>
          </a:p>
        </p:txBody>
      </p:sp>
      <p:sp>
        <p:nvSpPr>
          <p:cNvPr id="22" name="Text 5"/>
          <p:cNvSpPr/>
          <p:nvPr>
            <p:custDataLst>
              <p:tags r:id="rId17"/>
            </p:custDataLst>
          </p:nvPr>
        </p:nvSpPr>
        <p:spPr>
          <a:xfrm>
            <a:off x="596714" y="2832811"/>
            <a:ext cx="301752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4083DD"/>
                </a:solidFill>
                <a:latin typeface="微软雅黑" panose="020B0503020204020204" pitchFamily="34" charset="-122"/>
                <a:ea typeface="微软雅黑" panose="020B0503020204020204" pitchFamily="34" charset="-122"/>
                <a:cs typeface="微软雅黑" panose="020B0503020204020204" pitchFamily="34" charset="-120"/>
              </a:rPr>
              <a:t>降低教育成本</a:t>
            </a:r>
            <a:endParaRPr lang="en-US" sz="1500" dirty="0"/>
          </a:p>
        </p:txBody>
      </p:sp>
      <p:sp>
        <p:nvSpPr>
          <p:cNvPr id="23" name="Text 6"/>
          <p:cNvSpPr/>
          <p:nvPr>
            <p:custDataLst>
              <p:tags r:id="rId18"/>
            </p:custDataLst>
          </p:nvPr>
        </p:nvSpPr>
        <p:spPr>
          <a:xfrm>
            <a:off x="356870" y="3306445"/>
            <a:ext cx="3251200" cy="929005"/>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校园二手书交易网站通过提供经济实惠的交易渠道，帮助学生以较低的价格获取所需的教科书和专业书籍。此举不仅减轻了学生的经济负担，也促进了教育资源的</a:t>
            </a:r>
            <a:r>
              <a:rPr lang="zh-CN" alt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优</a:t>
            </a: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化配置和共享。</a:t>
            </a:r>
            <a:endParaRPr lang="en-US" sz="1500" dirty="0"/>
          </a:p>
        </p:txBody>
      </p:sp>
      <p:sp>
        <p:nvSpPr>
          <p:cNvPr id="24" name="Text 7"/>
          <p:cNvSpPr/>
          <p:nvPr>
            <p:custDataLst>
              <p:tags r:id="rId19"/>
            </p:custDataLst>
          </p:nvPr>
        </p:nvSpPr>
        <p:spPr>
          <a:xfrm>
            <a:off x="5535727" y="2832811"/>
            <a:ext cx="301752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促进文化交流</a:t>
            </a:r>
            <a:endParaRPr lang="en-US" sz="1500" dirty="0"/>
          </a:p>
        </p:txBody>
      </p:sp>
      <p:sp>
        <p:nvSpPr>
          <p:cNvPr id="25" name="Text 8"/>
          <p:cNvSpPr/>
          <p:nvPr>
            <p:custDataLst>
              <p:tags r:id="rId20"/>
            </p:custDataLst>
          </p:nvPr>
        </p:nvSpPr>
        <p:spPr>
          <a:xfrm>
            <a:off x="5535727" y="3202229"/>
            <a:ext cx="297180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平台提供的交易和交流功能，使学生能够互相分享学习经验和推荐优质书籍。这不仅增强了学术交流，还促进了知识的广泛传播和共享，提升了整体教育质量。</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3029750"/>
            <a:ext cx="9144000" cy="182880"/>
          </a:xfrm>
          <a:prstGeom prst="rect">
            <a:avLst/>
          </a:prstGeom>
        </p:spPr>
      </p:pic>
      <p:pic>
        <p:nvPicPr>
          <p:cNvPr id="3" name="Image 1" descr="preencoded.png"/>
          <p:cNvPicPr>
            <a:picLocks noChangeAspect="1"/>
          </p:cNvPicPr>
          <p:nvPr/>
        </p:nvPicPr>
        <p:blipFill>
          <a:blip r:embed="rId5"/>
          <a:stretch>
            <a:fillRect/>
          </a:stretch>
        </p:blipFill>
        <p:spPr>
          <a:xfrm>
            <a:off x="535042" y="2125369"/>
            <a:ext cx="182880" cy="182880"/>
          </a:xfrm>
          <a:prstGeom prst="rect">
            <a:avLst/>
          </a:prstGeom>
        </p:spPr>
      </p:pic>
      <p:pic>
        <p:nvPicPr>
          <p:cNvPr id="4" name="Image 2" descr="preencoded.png"/>
          <p:cNvPicPr>
            <a:picLocks noChangeAspect="1"/>
          </p:cNvPicPr>
          <p:nvPr/>
        </p:nvPicPr>
        <p:blipFill>
          <a:blip r:embed="rId6"/>
          <a:stretch>
            <a:fillRect/>
          </a:stretch>
        </p:blipFill>
        <p:spPr>
          <a:xfrm>
            <a:off x="888519" y="2125369"/>
            <a:ext cx="182880" cy="182880"/>
          </a:xfrm>
          <a:prstGeom prst="rect">
            <a:avLst/>
          </a:prstGeom>
        </p:spPr>
      </p:pic>
      <p:pic>
        <p:nvPicPr>
          <p:cNvPr id="5" name="Image 3" descr="preencoded.png"/>
          <p:cNvPicPr>
            <a:picLocks noChangeAspect="1"/>
          </p:cNvPicPr>
          <p:nvPr/>
        </p:nvPicPr>
        <p:blipFill>
          <a:blip r:embed="rId7"/>
          <a:stretch>
            <a:fillRect/>
          </a:stretch>
        </p:blipFill>
        <p:spPr>
          <a:xfrm>
            <a:off x="1241997" y="2125369"/>
            <a:ext cx="182880" cy="182880"/>
          </a:xfrm>
          <a:prstGeom prst="rect">
            <a:avLst/>
          </a:prstGeom>
        </p:spPr>
      </p:pic>
      <p:sp>
        <p:nvSpPr>
          <p:cNvPr id="6" name="Text 0"/>
          <p:cNvSpPr/>
          <p:nvPr/>
        </p:nvSpPr>
        <p:spPr>
          <a:xfrm>
            <a:off x="535042" y="2389670"/>
            <a:ext cx="686595"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7" name="Text 1"/>
          <p:cNvSpPr/>
          <p:nvPr/>
        </p:nvSpPr>
        <p:spPr>
          <a:xfrm>
            <a:off x="1119151" y="2389670"/>
            <a:ext cx="6905698" cy="731520"/>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30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市场调研与需求分析</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学生对二手交易平台需求调研</a:t>
            </a:r>
            <a:endParaRPr lang="en-US" sz="1500" dirty="0"/>
          </a:p>
        </p:txBody>
      </p:sp>
      <p:pic>
        <p:nvPicPr>
          <p:cNvPr id="3" name="Image 0" descr="preencoded.png"/>
          <p:cNvPicPr>
            <a:picLocks noChangeAspect="1"/>
          </p:cNvPicPr>
          <p:nvPr/>
        </p:nvPicPr>
        <p:blipFill>
          <a:blip r:embed="rId16"/>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17"/>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18"/>
          <a:stretch>
            <a:fillRect/>
          </a:stretch>
        </p:blipFill>
        <p:spPr>
          <a:xfrm>
            <a:off x="1186041" y="270231"/>
            <a:ext cx="182880" cy="182880"/>
          </a:xfrm>
          <a:prstGeom prst="rect">
            <a:avLst/>
          </a:prstGeom>
        </p:spPr>
      </p:pic>
      <p:pic>
        <p:nvPicPr>
          <p:cNvPr id="6" name="Image 3" descr="preencoded.png"/>
          <p:cNvPicPr>
            <a:picLocks noChangeAspect="1"/>
          </p:cNvPicPr>
          <p:nvPr>
            <p:custDataLst>
              <p:tags r:id="rId1"/>
            </p:custDataLst>
          </p:nvPr>
        </p:nvPicPr>
        <p:blipFill>
          <a:blip r:embed="rId19"/>
          <a:stretch>
            <a:fillRect/>
          </a:stretch>
        </p:blipFill>
        <p:spPr>
          <a:xfrm rot="-10800000">
            <a:off x="4639144" y="2375024"/>
            <a:ext cx="727635" cy="727635"/>
          </a:xfrm>
          <a:prstGeom prst="rect">
            <a:avLst/>
          </a:prstGeom>
        </p:spPr>
      </p:pic>
      <p:pic>
        <p:nvPicPr>
          <p:cNvPr id="7" name="Image 4" descr="preencoded.png"/>
          <p:cNvPicPr>
            <a:picLocks noChangeAspect="1"/>
          </p:cNvPicPr>
          <p:nvPr>
            <p:custDataLst>
              <p:tags r:id="rId2"/>
            </p:custDataLst>
          </p:nvPr>
        </p:nvPicPr>
        <p:blipFill>
          <a:blip r:embed="rId20"/>
          <a:stretch>
            <a:fillRect/>
          </a:stretch>
        </p:blipFill>
        <p:spPr>
          <a:xfrm rot="-5400000">
            <a:off x="3938746" y="2568369"/>
            <a:ext cx="736974" cy="736974"/>
          </a:xfrm>
          <a:prstGeom prst="rect">
            <a:avLst/>
          </a:prstGeom>
        </p:spPr>
      </p:pic>
      <p:pic>
        <p:nvPicPr>
          <p:cNvPr id="8" name="Image 5" descr="preencoded.png"/>
          <p:cNvPicPr>
            <a:picLocks noChangeAspect="1"/>
          </p:cNvPicPr>
          <p:nvPr>
            <p:custDataLst>
              <p:tags r:id="rId3"/>
            </p:custDataLst>
          </p:nvPr>
        </p:nvPicPr>
        <p:blipFill>
          <a:blip r:embed="rId21"/>
          <a:stretch>
            <a:fillRect/>
          </a:stretch>
        </p:blipFill>
        <p:spPr>
          <a:xfrm>
            <a:off x="3777221" y="1875484"/>
            <a:ext cx="708959" cy="715339"/>
          </a:xfrm>
          <a:prstGeom prst="rect">
            <a:avLst/>
          </a:prstGeom>
        </p:spPr>
      </p:pic>
      <p:pic>
        <p:nvPicPr>
          <p:cNvPr id="9" name="Image 6" descr="preencoded.png"/>
          <p:cNvPicPr>
            <a:picLocks noChangeAspect="1"/>
          </p:cNvPicPr>
          <p:nvPr>
            <p:custDataLst>
              <p:tags r:id="rId4"/>
            </p:custDataLst>
          </p:nvPr>
        </p:nvPicPr>
        <p:blipFill>
          <a:blip r:embed="rId22"/>
          <a:stretch>
            <a:fillRect/>
          </a:stretch>
        </p:blipFill>
        <p:spPr>
          <a:xfrm rot="5400000">
            <a:off x="4428630" y="1655277"/>
            <a:ext cx="718297" cy="718297"/>
          </a:xfrm>
          <a:prstGeom prst="rect">
            <a:avLst/>
          </a:prstGeom>
        </p:spPr>
      </p:pic>
      <p:sp>
        <p:nvSpPr>
          <p:cNvPr id="10" name="Text 1"/>
          <p:cNvSpPr/>
          <p:nvPr/>
        </p:nvSpPr>
        <p:spPr>
          <a:xfrm rot="5400000">
            <a:off x="4428630" y="1655277"/>
            <a:ext cx="718297" cy="718297"/>
          </a:xfrm>
          <a:prstGeom prst="rect">
            <a:avLst/>
          </a:prstGeom>
          <a:noFill/>
        </p:spPr>
        <p:txBody>
          <a:bodyPr wrap="square" rtlCol="0" anchor="ctr"/>
          <a:lstStyle/>
          <a:p>
            <a:pPr marL="0" indent="0">
              <a:spcBef>
                <a:spcPts val="375"/>
              </a:spcBef>
              <a:buNone/>
            </a:pPr>
            <a:endParaRPr lang="en-US" sz="1500" dirty="0"/>
          </a:p>
        </p:txBody>
      </p:sp>
      <p:sp>
        <p:nvSpPr>
          <p:cNvPr id="11" name="Text 2"/>
          <p:cNvSpPr/>
          <p:nvPr>
            <p:custDataLst>
              <p:tags r:id="rId5"/>
            </p:custDataLst>
          </p:nvPr>
        </p:nvSpPr>
        <p:spPr>
          <a:xfrm>
            <a:off x="672998" y="1181496"/>
            <a:ext cx="292608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学生群体二手交易需求</a:t>
            </a:r>
            <a:endParaRPr lang="en-US" sz="1500" dirty="0"/>
          </a:p>
        </p:txBody>
      </p:sp>
      <p:sp>
        <p:nvSpPr>
          <p:cNvPr id="12" name="Text 3"/>
          <p:cNvSpPr/>
          <p:nvPr>
            <p:custDataLst>
              <p:tags r:id="rId6"/>
            </p:custDataLst>
          </p:nvPr>
        </p:nvSpPr>
        <p:spPr>
          <a:xfrm>
            <a:off x="672554" y="1551543"/>
            <a:ext cx="292608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根据最新调研数据显示，超过70%的学生表示对校园二手交易平台有强烈需求。他们希望通过平台进行书籍、电子设备等物品的买卖，以减少开支并实现资源的循环利用。</a:t>
            </a:r>
            <a:endParaRPr lang="en-US" sz="1500" dirty="0"/>
          </a:p>
        </p:txBody>
      </p:sp>
      <p:sp>
        <p:nvSpPr>
          <p:cNvPr id="13" name="Text 4"/>
          <p:cNvSpPr/>
          <p:nvPr>
            <p:custDataLst>
              <p:tags r:id="rId7"/>
            </p:custDataLst>
          </p:nvPr>
        </p:nvSpPr>
        <p:spPr>
          <a:xfrm>
            <a:off x="5536899" y="1181496"/>
            <a:ext cx="292608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4083DD"/>
                </a:solidFill>
                <a:latin typeface="微软雅黑" panose="020B0503020204020204" pitchFamily="34" charset="-122"/>
                <a:ea typeface="微软雅黑" panose="020B0503020204020204" pitchFamily="34" charset="-122"/>
                <a:cs typeface="微软雅黑" panose="020B0503020204020204" pitchFamily="34" charset="-120"/>
              </a:rPr>
              <a:t>二手交易平台功能偏好</a:t>
            </a:r>
            <a:endParaRPr lang="en-US" sz="1500" dirty="0"/>
          </a:p>
        </p:txBody>
      </p:sp>
      <p:sp>
        <p:nvSpPr>
          <p:cNvPr id="14" name="Text 5"/>
          <p:cNvSpPr/>
          <p:nvPr>
            <p:custDataLst>
              <p:tags r:id="rId8"/>
            </p:custDataLst>
          </p:nvPr>
        </p:nvSpPr>
        <p:spPr>
          <a:xfrm>
            <a:off x="5536899" y="1551543"/>
            <a:ext cx="292608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调查结果表明，学生更倾向于选择功能齐全的二手交易平台，如在线支付、评价系统和清晰的商品分类。这些功能可以提升交易的便捷性和安全性，增加用户的信任感。</a:t>
            </a:r>
            <a:endParaRPr lang="en-US" sz="1500" dirty="0"/>
          </a:p>
        </p:txBody>
      </p:sp>
      <p:sp>
        <p:nvSpPr>
          <p:cNvPr id="15" name="Text 6"/>
          <p:cNvSpPr/>
          <p:nvPr>
            <p:custDataLst>
              <p:tags r:id="rId9"/>
            </p:custDataLst>
          </p:nvPr>
        </p:nvSpPr>
        <p:spPr>
          <a:xfrm>
            <a:off x="672554" y="2625963"/>
            <a:ext cx="2926080" cy="512064"/>
          </a:xfrm>
          <a:prstGeom prst="rect">
            <a:avLst/>
          </a:prstGeom>
          <a:noFill/>
        </p:spPr>
        <p:txBody>
          <a:bodyPr wrap="square" lIns="95250" tIns="95250" rIns="95250" bIns="95250" rtlCol="0" anchor="t">
            <a:spAutoFit/>
          </a:bodyPr>
          <a:lstStyle/>
          <a:p>
            <a:pPr marL="0" indent="0" algn="r">
              <a:lnSpc>
                <a:spcPct val="113000"/>
              </a:lnSpc>
              <a:spcBef>
                <a:spcPts val="375"/>
              </a:spcBef>
              <a:buNone/>
            </a:pPr>
            <a:r>
              <a:rPr lang="en-US" sz="1800" b="1" dirty="0">
                <a:solidFill>
                  <a:srgbClr val="4083DD"/>
                </a:solidFill>
                <a:latin typeface="微软雅黑" panose="020B0503020204020204" pitchFamily="34" charset="-122"/>
                <a:ea typeface="微软雅黑" panose="020B0503020204020204" pitchFamily="34" charset="-122"/>
                <a:cs typeface="微软雅黑" panose="020B0503020204020204" pitchFamily="34" charset="-120"/>
              </a:rPr>
              <a:t>信息透明度与信任问题</a:t>
            </a:r>
            <a:endParaRPr lang="en-US" sz="1500" dirty="0"/>
          </a:p>
        </p:txBody>
      </p:sp>
      <p:sp>
        <p:nvSpPr>
          <p:cNvPr id="16" name="Text 7"/>
          <p:cNvSpPr/>
          <p:nvPr>
            <p:custDataLst>
              <p:tags r:id="rId10"/>
            </p:custDataLst>
          </p:nvPr>
        </p:nvSpPr>
        <p:spPr>
          <a:xfrm>
            <a:off x="672998" y="2995380"/>
            <a:ext cx="2926080" cy="1060704"/>
          </a:xfrm>
          <a:prstGeom prst="rect">
            <a:avLst/>
          </a:prstGeom>
          <a:noFill/>
        </p:spPr>
        <p:txBody>
          <a:bodyPr wrap="square" lIns="95250" tIns="95250" rIns="95250" bIns="95250" rtlCol="0" anchor="t">
            <a:spAutoFit/>
          </a:bodyPr>
          <a:lstStyle/>
          <a:p>
            <a:pPr marL="0" indent="0" algn="r">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在调研中，超过50%的学生关注信息的透明度和平台的信任机制。他们希望平台能够提供真实的交易记录和用户评价，以便更好地判断交易对象的可信度，保障自己的权益。</a:t>
            </a:r>
            <a:endParaRPr lang="en-US" sz="1500" dirty="0"/>
          </a:p>
        </p:txBody>
      </p:sp>
      <p:sp>
        <p:nvSpPr>
          <p:cNvPr id="17" name="Text 8"/>
          <p:cNvSpPr/>
          <p:nvPr>
            <p:custDataLst>
              <p:tags r:id="rId11"/>
            </p:custDataLst>
          </p:nvPr>
        </p:nvSpPr>
        <p:spPr>
          <a:xfrm>
            <a:off x="5536899" y="2625963"/>
            <a:ext cx="2926080" cy="512064"/>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1800" b="1" dirty="0">
                <a:solidFill>
                  <a:srgbClr val="65A5FB"/>
                </a:solidFill>
                <a:latin typeface="微软雅黑" panose="020B0503020204020204" pitchFamily="34" charset="-122"/>
                <a:ea typeface="微软雅黑" panose="020B0503020204020204" pitchFamily="34" charset="-122"/>
                <a:cs typeface="微软雅黑" panose="020B0503020204020204" pitchFamily="34" charset="-120"/>
              </a:rPr>
              <a:t>移动应用使用习惯</a:t>
            </a:r>
            <a:endParaRPr lang="en-US" sz="1500" dirty="0"/>
          </a:p>
        </p:txBody>
      </p:sp>
      <p:sp>
        <p:nvSpPr>
          <p:cNvPr id="18" name="Text 9"/>
          <p:cNvSpPr/>
          <p:nvPr>
            <p:custDataLst>
              <p:tags r:id="rId12"/>
            </p:custDataLst>
          </p:nvPr>
        </p:nvSpPr>
        <p:spPr>
          <a:xfrm>
            <a:off x="5536899" y="2995380"/>
            <a:ext cx="2926080" cy="1060704"/>
          </a:xfrm>
          <a:prstGeom prst="rect">
            <a:avLst/>
          </a:prstGeom>
          <a:noFill/>
        </p:spPr>
        <p:txBody>
          <a:bodyPr wrap="square" lIns="95250" tIns="95250" rIns="95250" bIns="95250" rtlCol="0" anchor="t">
            <a:spAutoFit/>
          </a:bodyPr>
          <a:lstStyle/>
          <a:p>
            <a:pPr marL="0" indent="0" algn="just">
              <a:lnSpc>
                <a:spcPct val="100000"/>
              </a:lnSpc>
              <a:spcBef>
                <a:spcPts val="375"/>
              </a:spcBef>
              <a:buNone/>
            </a:pPr>
            <a:r>
              <a:rPr lang="en-US" sz="12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调研发现，绝大多数学生习惯于通过移动应用进行交易，因此一个便捷的校园二手交易平台APP成为他们的首选。移动应用的便捷性和实时性能够满足学生快速、灵活的交易需求。</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388425" y="453111"/>
            <a:ext cx="8373893" cy="676656"/>
          </a:xfrm>
          <a:prstGeom prst="rect">
            <a:avLst/>
          </a:prstGeom>
          <a:noFill/>
        </p:spPr>
        <p:txBody>
          <a:bodyPr wrap="square" lIns="95250" tIns="95250" rIns="95250" bIns="95250" rtlCol="0" anchor="t">
            <a:spAutoFit/>
          </a:bodyPr>
          <a:lstStyle/>
          <a:p>
            <a:pPr marL="0" indent="0">
              <a:lnSpc>
                <a:spcPct val="113000"/>
              </a:lnSpc>
              <a:spcBef>
                <a:spcPts val="375"/>
              </a:spcBef>
              <a:buNone/>
            </a:pPr>
            <a:r>
              <a:rPr lang="en-US" sz="2700" b="1" dirty="0">
                <a:solidFill>
                  <a:srgbClr val="000000"/>
                </a:solidFill>
                <a:latin typeface="PingFang SC" pitchFamily="34" charset="0"/>
                <a:ea typeface="PingFang SC" pitchFamily="34" charset="-122"/>
                <a:cs typeface="PingFang SC" pitchFamily="34" charset="-120"/>
              </a:rPr>
              <a:t>市场需求与痛点</a:t>
            </a:r>
            <a:endParaRPr lang="en-US" sz="1500" dirty="0"/>
          </a:p>
        </p:txBody>
      </p:sp>
      <p:pic>
        <p:nvPicPr>
          <p:cNvPr id="3" name="Image 0" descr="preencoded.png"/>
          <p:cNvPicPr>
            <a:picLocks noChangeAspect="1"/>
          </p:cNvPicPr>
          <p:nvPr/>
        </p:nvPicPr>
        <p:blipFill>
          <a:blip r:embed="rId19"/>
          <a:stretch>
            <a:fillRect/>
          </a:stretch>
        </p:blipFill>
        <p:spPr>
          <a:xfrm>
            <a:off x="479086" y="270231"/>
            <a:ext cx="182880" cy="182880"/>
          </a:xfrm>
          <a:prstGeom prst="rect">
            <a:avLst/>
          </a:prstGeom>
        </p:spPr>
      </p:pic>
      <p:pic>
        <p:nvPicPr>
          <p:cNvPr id="4" name="Image 1" descr="preencoded.png"/>
          <p:cNvPicPr>
            <a:picLocks noChangeAspect="1"/>
          </p:cNvPicPr>
          <p:nvPr/>
        </p:nvPicPr>
        <p:blipFill>
          <a:blip r:embed="rId20"/>
          <a:stretch>
            <a:fillRect/>
          </a:stretch>
        </p:blipFill>
        <p:spPr>
          <a:xfrm>
            <a:off x="832563" y="270231"/>
            <a:ext cx="182880" cy="182880"/>
          </a:xfrm>
          <a:prstGeom prst="rect">
            <a:avLst/>
          </a:prstGeom>
        </p:spPr>
      </p:pic>
      <p:pic>
        <p:nvPicPr>
          <p:cNvPr id="5" name="Image 2" descr="preencoded.png"/>
          <p:cNvPicPr>
            <a:picLocks noChangeAspect="1"/>
          </p:cNvPicPr>
          <p:nvPr/>
        </p:nvPicPr>
        <p:blipFill>
          <a:blip r:embed="rId21"/>
          <a:stretch>
            <a:fillRect/>
          </a:stretch>
        </p:blipFill>
        <p:spPr>
          <a:xfrm>
            <a:off x="1186041" y="270231"/>
            <a:ext cx="182880" cy="182880"/>
          </a:xfrm>
          <a:prstGeom prst="rect">
            <a:avLst/>
          </a:prstGeom>
        </p:spPr>
      </p:pic>
      <p:pic>
        <p:nvPicPr>
          <p:cNvPr id="6" name="Image 3" descr="https://sgw-dx.xf-yun.com/api/v1/sparkdesk/17281116364888917257ffaee48c4964aacb4b7b71539.jpg?authorization=c2ltcGxlLWp3dCBhaz1zcGFya2Rlc2s4MDAwMDAwMDAwMDE7ZXhwPTMzMDQ5MTE2MzY7YWxnbz1obWFjLXNoYTI1NjtzaWc9L2I4c0dITXJ6cURZNlQ2YXpqZy9vWWRabEpPT3lLM2NGd3ZxUU9zOFlpND0=&amp;x_location=7YfmxI7B7uKO7jlRxIftd67vdo=="/>
          <p:cNvPicPr>
            <a:picLocks noChangeAspect="1"/>
          </p:cNvPicPr>
          <p:nvPr/>
        </p:nvPicPr>
        <p:blipFill>
          <a:blip r:embed="rId22"/>
          <a:srcRect l="21910" r="21910"/>
          <a:stretch>
            <a:fillRect/>
          </a:stretch>
        </p:blipFill>
        <p:spPr>
          <a:xfrm>
            <a:off x="584339" y="1623460"/>
            <a:ext cx="2278313" cy="2278313"/>
          </a:xfrm>
          <a:prstGeom prst="ellipse">
            <a:avLst/>
          </a:prstGeom>
        </p:spPr>
      </p:pic>
      <p:pic>
        <p:nvPicPr>
          <p:cNvPr id="7" name="Image 4" descr="preencoded.png"/>
          <p:cNvPicPr>
            <a:picLocks noChangeAspect="1"/>
          </p:cNvPicPr>
          <p:nvPr>
            <p:custDataLst>
              <p:tags r:id="rId1"/>
            </p:custDataLst>
          </p:nvPr>
        </p:nvPicPr>
        <p:blipFill>
          <a:blip r:embed="rId23"/>
          <a:stretch>
            <a:fillRect/>
          </a:stretch>
        </p:blipFill>
        <p:spPr>
          <a:xfrm>
            <a:off x="2322178" y="959458"/>
            <a:ext cx="2321960" cy="507837"/>
          </a:xfrm>
          <a:prstGeom prst="rect">
            <a:avLst/>
          </a:prstGeom>
        </p:spPr>
      </p:pic>
      <p:sp>
        <p:nvSpPr>
          <p:cNvPr id="8" name="Text 1"/>
          <p:cNvSpPr/>
          <p:nvPr>
            <p:custDataLst>
              <p:tags r:id="rId2"/>
            </p:custDataLst>
          </p:nvPr>
        </p:nvSpPr>
        <p:spPr>
          <a:xfrm>
            <a:off x="2322178" y="1005178"/>
            <a:ext cx="2321960"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学生群体需求旺盛</a:t>
            </a:r>
            <a:endParaRPr lang="en-US" sz="1500" dirty="0"/>
          </a:p>
        </p:txBody>
      </p:sp>
      <p:sp>
        <p:nvSpPr>
          <p:cNvPr id="9" name="Text 2"/>
          <p:cNvSpPr/>
          <p:nvPr>
            <p:custDataLst>
              <p:tags r:id="rId3"/>
            </p:custDataLst>
          </p:nvPr>
        </p:nvSpPr>
        <p:spPr>
          <a:xfrm>
            <a:off x="4653282" y="847616"/>
            <a:ext cx="3236785"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学生群体对二手书的需求旺盛，主要因为教材费用高昂以及环保意识增强。他们希望通过购买二手书来节省开支，同时满足学习和生活的需要。</a:t>
            </a:r>
            <a:endParaRPr lang="en-US" sz="1500" dirty="0"/>
          </a:p>
        </p:txBody>
      </p:sp>
      <p:sp>
        <p:nvSpPr>
          <p:cNvPr id="10" name="Text 3"/>
          <p:cNvSpPr/>
          <p:nvPr>
            <p:custDataLst>
              <p:tags r:id="rId4"/>
            </p:custDataLst>
          </p:nvPr>
        </p:nvSpPr>
        <p:spPr>
          <a:xfrm>
            <a:off x="5137237" y="1622236"/>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校园内二手书交易中存在显著的信息不对称问题。学生往往难以找到合适的书籍和卖家，而多余的书籍也未能及时被利用，导致资源浪费。</a:t>
            </a:r>
            <a:endParaRPr lang="en-US" sz="1500" dirty="0"/>
          </a:p>
        </p:txBody>
      </p:sp>
      <p:pic>
        <p:nvPicPr>
          <p:cNvPr id="11" name="Image 5" descr="preencoded.png"/>
          <p:cNvPicPr>
            <a:picLocks noChangeAspect="1"/>
          </p:cNvPicPr>
          <p:nvPr>
            <p:custDataLst>
              <p:tags r:id="rId5"/>
            </p:custDataLst>
          </p:nvPr>
        </p:nvPicPr>
        <p:blipFill>
          <a:blip r:embed="rId24"/>
          <a:stretch>
            <a:fillRect/>
          </a:stretch>
        </p:blipFill>
        <p:spPr>
          <a:xfrm>
            <a:off x="2808701" y="1734078"/>
            <a:ext cx="2321960" cy="507837"/>
          </a:xfrm>
          <a:prstGeom prst="rect">
            <a:avLst/>
          </a:prstGeom>
        </p:spPr>
      </p:pic>
      <p:sp>
        <p:nvSpPr>
          <p:cNvPr id="12" name="Text 4"/>
          <p:cNvSpPr/>
          <p:nvPr>
            <p:custDataLst>
              <p:tags r:id="rId6"/>
            </p:custDataLst>
          </p:nvPr>
        </p:nvSpPr>
        <p:spPr>
          <a:xfrm>
            <a:off x="2808701" y="1774685"/>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信息不对称问题</a:t>
            </a:r>
            <a:endParaRPr lang="en-US" sz="1500" dirty="0"/>
          </a:p>
        </p:txBody>
      </p:sp>
      <p:sp>
        <p:nvSpPr>
          <p:cNvPr id="13" name="Text 5"/>
          <p:cNvSpPr/>
          <p:nvPr>
            <p:custDataLst>
              <p:tags r:id="rId7"/>
            </p:custDataLst>
          </p:nvPr>
        </p:nvSpPr>
        <p:spPr>
          <a:xfrm>
            <a:off x="5322685" y="2396857"/>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当前校园二手书交易大多依赖线下渠道，流程复杂且效率低下。缺乏一个专门的线上平台使得交易过程繁琐，增加了学生的时间和精力成本。</a:t>
            </a:r>
            <a:endParaRPr lang="en-US" sz="1500" dirty="0"/>
          </a:p>
        </p:txBody>
      </p:sp>
      <p:pic>
        <p:nvPicPr>
          <p:cNvPr id="14" name="Image 6" descr="preencoded.png"/>
          <p:cNvPicPr>
            <a:picLocks noChangeAspect="1"/>
          </p:cNvPicPr>
          <p:nvPr>
            <p:custDataLst>
              <p:tags r:id="rId8"/>
            </p:custDataLst>
          </p:nvPr>
        </p:nvPicPr>
        <p:blipFill>
          <a:blip r:embed="rId23"/>
          <a:stretch>
            <a:fillRect/>
          </a:stretch>
        </p:blipFill>
        <p:spPr>
          <a:xfrm>
            <a:off x="2991581" y="2508698"/>
            <a:ext cx="2321960" cy="507837"/>
          </a:xfrm>
          <a:prstGeom prst="rect">
            <a:avLst/>
          </a:prstGeom>
        </p:spPr>
      </p:pic>
      <p:sp>
        <p:nvSpPr>
          <p:cNvPr id="15" name="Text 6"/>
          <p:cNvSpPr/>
          <p:nvPr>
            <p:custDataLst>
              <p:tags r:id="rId9"/>
            </p:custDataLst>
          </p:nvPr>
        </p:nvSpPr>
        <p:spPr>
          <a:xfrm>
            <a:off x="2991581" y="2544506"/>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缺乏便捷交易平台</a:t>
            </a:r>
            <a:endParaRPr lang="en-US" sz="1500" dirty="0"/>
          </a:p>
        </p:txBody>
      </p:sp>
      <p:sp>
        <p:nvSpPr>
          <p:cNvPr id="16" name="Text 7"/>
          <p:cNvSpPr/>
          <p:nvPr>
            <p:custDataLst>
              <p:tags r:id="rId10"/>
            </p:custDataLst>
          </p:nvPr>
        </p:nvSpPr>
        <p:spPr>
          <a:xfrm>
            <a:off x="5130661" y="3171477"/>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由于缺乏统一的质量标准，二手书的品质参差不齐，学生购买时面临较大风险。此外，部分书籍可能经过多次转手，实际使用效果受到影响。</a:t>
            </a:r>
            <a:endParaRPr lang="en-US" sz="1500" dirty="0"/>
          </a:p>
        </p:txBody>
      </p:sp>
      <p:pic>
        <p:nvPicPr>
          <p:cNvPr id="17" name="Image 7" descr="preencoded.png"/>
          <p:cNvPicPr>
            <a:picLocks noChangeAspect="1"/>
          </p:cNvPicPr>
          <p:nvPr>
            <p:custDataLst>
              <p:tags r:id="rId11"/>
            </p:custDataLst>
          </p:nvPr>
        </p:nvPicPr>
        <p:blipFill>
          <a:blip r:embed="rId24"/>
          <a:stretch>
            <a:fillRect/>
          </a:stretch>
        </p:blipFill>
        <p:spPr>
          <a:xfrm>
            <a:off x="2811269" y="3283319"/>
            <a:ext cx="2321960" cy="507837"/>
          </a:xfrm>
          <a:prstGeom prst="rect">
            <a:avLst/>
          </a:prstGeom>
        </p:spPr>
      </p:pic>
      <p:sp>
        <p:nvSpPr>
          <p:cNvPr id="18" name="Text 8"/>
          <p:cNvSpPr/>
          <p:nvPr>
            <p:custDataLst>
              <p:tags r:id="rId12"/>
            </p:custDataLst>
          </p:nvPr>
        </p:nvSpPr>
        <p:spPr>
          <a:xfrm>
            <a:off x="2808701" y="3324811"/>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品质保障问题</a:t>
            </a:r>
            <a:endParaRPr lang="en-US" sz="1500" dirty="0"/>
          </a:p>
        </p:txBody>
      </p:sp>
      <p:sp>
        <p:nvSpPr>
          <p:cNvPr id="19" name="Text 9"/>
          <p:cNvSpPr/>
          <p:nvPr>
            <p:custDataLst>
              <p:tags r:id="rId13"/>
            </p:custDataLst>
          </p:nvPr>
        </p:nvSpPr>
        <p:spPr>
          <a:xfrm>
            <a:off x="4648918" y="3946097"/>
            <a:ext cx="3236976" cy="731520"/>
          </a:xfrm>
          <a:prstGeom prst="rect">
            <a:avLst/>
          </a:prstGeom>
          <a:noFill/>
        </p:spPr>
        <p:txBody>
          <a:bodyPr wrap="square" lIns="95250" tIns="95250" rIns="95250" bIns="95250" rtlCol="0" anchor="ctr">
            <a:spAutoFit/>
          </a:bodyPr>
          <a:lstStyle/>
          <a:p>
            <a:pPr marL="0" indent="0" algn="just">
              <a:lnSpc>
                <a:spcPct val="100000"/>
              </a:lnSpc>
              <a:spcBef>
                <a:spcPts val="375"/>
              </a:spcBef>
              <a:buNone/>
            </a:pPr>
            <a:r>
              <a:rPr lang="en-US" sz="105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0"/>
              </a:rPr>
              <a:t>二手书的流通过程中可能会产生一系列的环境问题，如过度包装和运输产生的废弃物。同时，书籍保存状况不佳可能影响学生的阅读体验和学习效果。</a:t>
            </a:r>
            <a:endParaRPr lang="en-US" sz="1500" dirty="0"/>
          </a:p>
        </p:txBody>
      </p:sp>
      <p:pic>
        <p:nvPicPr>
          <p:cNvPr id="20" name="Image 8" descr="preencoded.png"/>
          <p:cNvPicPr>
            <a:picLocks noChangeAspect="1"/>
          </p:cNvPicPr>
          <p:nvPr>
            <p:custDataLst>
              <p:tags r:id="rId14"/>
            </p:custDataLst>
          </p:nvPr>
        </p:nvPicPr>
        <p:blipFill>
          <a:blip r:embed="rId23"/>
          <a:stretch>
            <a:fillRect/>
          </a:stretch>
        </p:blipFill>
        <p:spPr>
          <a:xfrm>
            <a:off x="2322178" y="4057939"/>
            <a:ext cx="2321960" cy="507837"/>
          </a:xfrm>
          <a:prstGeom prst="rect">
            <a:avLst/>
          </a:prstGeom>
        </p:spPr>
      </p:pic>
      <p:sp>
        <p:nvSpPr>
          <p:cNvPr id="21" name="Text 10"/>
          <p:cNvSpPr/>
          <p:nvPr>
            <p:custDataLst>
              <p:tags r:id="rId15"/>
            </p:custDataLst>
          </p:nvPr>
        </p:nvSpPr>
        <p:spPr>
          <a:xfrm>
            <a:off x="2322327" y="4099432"/>
            <a:ext cx="2321662" cy="420624"/>
          </a:xfrm>
          <a:prstGeom prst="rect">
            <a:avLst/>
          </a:prstGeom>
          <a:noFill/>
        </p:spPr>
        <p:txBody>
          <a:bodyPr wrap="square" lIns="95250" tIns="95250" rIns="95250" bIns="95250" rtlCol="0" anchor="ctr">
            <a:spAutoFit/>
          </a:bodyPr>
          <a:lstStyle/>
          <a:p>
            <a:pPr marL="0" indent="0" algn="ctr">
              <a:lnSpc>
                <a:spcPct val="100000"/>
              </a:lnSpc>
              <a:spcBef>
                <a:spcPts val="375"/>
              </a:spcBef>
              <a:buNone/>
            </a:pPr>
            <a:r>
              <a:rPr lang="en-US" sz="16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环境与健康考量</a:t>
            </a:r>
            <a:endParaRPr lang="en-US" sz="15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FkODRkZDhmNTI3MTczNzllN2E1YzgwYjZjOGZmNzc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22.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23.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24.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25.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26.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27.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28.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29.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30.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2.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4.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6.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7.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8.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39.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40.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1.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2.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3.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4.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5.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6.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7.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8.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49.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50.xml><?xml version="1.0" encoding="utf-8"?>
<p:tagLst xmlns:a="http://schemas.openxmlformats.org/drawingml/2006/main" xmlns:r="http://schemas.openxmlformats.org/officeDocument/2006/relationships" xmlns:p="http://schemas.openxmlformats.org/presentationml/2006/main">
  <p:tag name="KSO_WM_DIAGRAM_VIRTUALLY_FRAME" val="{&quot;height&quot;:258.63818897637793,&quot;left&quot;:29.658818897637794,&quot;top&quot;:78.47999999999999,&quot;width&quot;:660.682283464567}"/>
</p:tagLst>
</file>

<file path=ppt/tags/tag151.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52.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53.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54.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56.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57.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58.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59.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61.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62.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63.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64.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65.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66.xml><?xml version="1.0" encoding="utf-8"?>
<p:tagLst xmlns:a="http://schemas.openxmlformats.org/drawingml/2006/main" xmlns:r="http://schemas.openxmlformats.org/officeDocument/2006/relationships" xmlns:p="http://schemas.openxmlformats.org/presentationml/2006/main">
  <p:tag name="KSO_WM_DIAGRAM_VIRTUALLY_FRAME" val="{&quot;height&quot;:285.525,&quot;left&quot;:67.24803149606299,&quot;top&quot;:81.75,&quot;width&quot;:444.8837007874016}"/>
</p:tagLst>
</file>

<file path=ppt/tags/tag167.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68.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69.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70.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1.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2.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3.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4.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5.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7.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8.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79.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80.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81.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82.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83.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84.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85.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86.xml><?xml version="1.0" encoding="utf-8"?>
<p:tagLst xmlns:a="http://schemas.openxmlformats.org/drawingml/2006/main" xmlns:r="http://schemas.openxmlformats.org/officeDocument/2006/relationships" xmlns:p="http://schemas.openxmlformats.org/presentationml/2006/main">
  <p:tag name="KSO_WM_DIAGRAM_VIRTUALLY_FRAME" val="{&quot;height&quot;:266.9797637795276,&quot;left&quot;:62.20803149606299,&quot;top&quot;:90.72,&quot;width&quot;:584.9279527559055}"/>
</p:tagLst>
</file>

<file path=ppt/tags/tag187.xml><?xml version="1.0" encoding="utf-8"?>
<p:tagLst xmlns:a="http://schemas.openxmlformats.org/drawingml/2006/main" xmlns:r="http://schemas.openxmlformats.org/officeDocument/2006/relationships" xmlns:p="http://schemas.openxmlformats.org/presentationml/2006/main">
  <p:tag name="KSO_WM_DIAGRAM_VIRTUALLY_FRAME" val="{&quot;height&quot;:379.3605511811023,&quot;left&quot;:35.272125984251964,&quot;top&quot;:68.30078740157481,&quot;width&quot;:649.4556692913386}"/>
</p:tagLst>
</file>

<file path=ppt/tags/tag188.xml><?xml version="1.0" encoding="utf-8"?>
<p:tagLst xmlns:a="http://schemas.openxmlformats.org/drawingml/2006/main" xmlns:r="http://schemas.openxmlformats.org/officeDocument/2006/relationships" xmlns:p="http://schemas.openxmlformats.org/presentationml/2006/main">
  <p:tag name="KSO_WM_DIAGRAM_VIRTUALLY_FRAME" val="{&quot;height&quot;:379.3605511811023,&quot;left&quot;:35.272125984251964,&quot;top&quot;:68.30078740157481,&quot;width&quot;:649.4556692913386}"/>
</p:tagLst>
</file>

<file path=ppt/tags/tag189.xml><?xml version="1.0" encoding="utf-8"?>
<p:tagLst xmlns:a="http://schemas.openxmlformats.org/drawingml/2006/main" xmlns:r="http://schemas.openxmlformats.org/officeDocument/2006/relationships" xmlns:p="http://schemas.openxmlformats.org/presentationml/2006/main">
  <p:tag name="KSO_WM_DIAGRAM_VIRTUALLY_FRAME" val="{&quot;height&quot;:379.3605511811023,&quot;left&quot;:35.272125984251964,&quot;top&quot;:68.30078740157481,&quot;width&quot;:649.455669291338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190.xml><?xml version="1.0" encoding="utf-8"?>
<p:tagLst xmlns:a="http://schemas.openxmlformats.org/drawingml/2006/main" xmlns:r="http://schemas.openxmlformats.org/officeDocument/2006/relationships" xmlns:p="http://schemas.openxmlformats.org/presentationml/2006/main">
  <p:tag name="KSO_WM_DIAGRAM_VIRTUALLY_FRAME" val="{&quot;height&quot;:379.3605511811023,&quot;left&quot;:35.272125984251964,&quot;top&quot;:68.30078740157481,&quot;width&quot;:649.4556692913386}"/>
</p:tagLst>
</file>

<file path=ppt/tags/tag191.xml><?xml version="1.0" encoding="utf-8"?>
<p:tagLst xmlns:a="http://schemas.openxmlformats.org/drawingml/2006/main" xmlns:r="http://schemas.openxmlformats.org/officeDocument/2006/relationships" xmlns:p="http://schemas.openxmlformats.org/presentationml/2006/main">
  <p:tag name="KSO_WM_DIAGRAM_VIRTUALLY_FRAME" val="{&quot;height&quot;:379.3605511811023,&quot;left&quot;:35.272125984251964,&quot;top&quot;:68.30078740157481,&quot;width&quot;:649.4556692913386}"/>
</p:tagLst>
</file>

<file path=ppt/tags/tag192.xml><?xml version="1.0" encoding="utf-8"?>
<p:tagLst xmlns:a="http://schemas.openxmlformats.org/drawingml/2006/main" xmlns:r="http://schemas.openxmlformats.org/officeDocument/2006/relationships" xmlns:p="http://schemas.openxmlformats.org/presentationml/2006/main">
  <p:tag name="KSO_WM_DIAGRAM_VIRTUALLY_FRAME" val="{&quot;height&quot;:379.3605511811023,&quot;left&quot;:35.272125984251964,&quot;top&quot;:68.30078740157481,&quot;width&quot;:649.4556692913386}"/>
</p:tagLst>
</file>

<file path=ppt/tags/tag193.xml><?xml version="1.0" encoding="utf-8"?>
<p:tagLst xmlns:a="http://schemas.openxmlformats.org/drawingml/2006/main" xmlns:r="http://schemas.openxmlformats.org/officeDocument/2006/relationships" xmlns:p="http://schemas.openxmlformats.org/presentationml/2006/main">
  <p:tag name="KSO_WM_DIAGRAM_VIRTUALLY_FRAME" val="{&quot;height&quot;:379.3605511811023,&quot;left&quot;:35.272125984251964,&quot;top&quot;:68.30078740157481,&quot;width&quot;:649.4556692913386}"/>
</p:tagLst>
</file>

<file path=ppt/tags/tag194.xml><?xml version="1.0" encoding="utf-8"?>
<p:tagLst xmlns:a="http://schemas.openxmlformats.org/drawingml/2006/main" xmlns:r="http://schemas.openxmlformats.org/officeDocument/2006/relationships" xmlns:p="http://schemas.openxmlformats.org/presentationml/2006/main">
  <p:tag name="KSO_WM_DIAGRAM_VIRTUALLY_FRAME" val="{&quot;height&quot;:379.3605511811023,&quot;left&quot;:35.272125984251964,&quot;top&quot;:68.30078740157481,&quot;width&quot;:649.4556692913386}"/>
</p:tagLst>
</file>

<file path=ppt/tags/tag195.xml><?xml version="1.0" encoding="utf-8"?>
<p:tagLst xmlns:a="http://schemas.openxmlformats.org/drawingml/2006/main" xmlns:r="http://schemas.openxmlformats.org/officeDocument/2006/relationships" xmlns:p="http://schemas.openxmlformats.org/presentationml/2006/main">
  <p:tag name="KSO_WM_DIAGRAM_VIRTUALLY_FRAME" val="{&quot;height&quot;:379.3605511811023,&quot;left&quot;:35.272125984251964,&quot;top&quot;:68.30078740157481,&quot;width&quot;:649.4556692913386}"/>
</p:tagLst>
</file>

<file path=ppt/tags/tag196.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197.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198.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199.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200.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01.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02.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03.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04.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06.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07.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08.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09.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210.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1.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2.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3.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4.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5.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6.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7.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8.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19.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220.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21.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22.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23.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24.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25.xml><?xml version="1.0" encoding="utf-8"?>
<p:tagLst xmlns:a="http://schemas.openxmlformats.org/drawingml/2006/main" xmlns:r="http://schemas.openxmlformats.org/officeDocument/2006/relationships" xmlns:p="http://schemas.openxmlformats.org/presentationml/2006/main">
  <p:tag name="KSO_WM_DIAGRAM_VIRTUALLY_FRAME" val="{&quot;height&quot;:277.31818897637794,&quot;left&quot;:29.658818897637794,&quot;top&quot;:78.47999999999999,&quot;width&quot;:660.682283464567}"/>
</p:tagLst>
</file>

<file path=ppt/tags/tag226.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27.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28.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29.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230.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1.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2.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3.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4.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5.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6.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7.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8.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39.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240.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41.xml><?xml version="1.0" encoding="utf-8"?>
<p:tagLst xmlns:a="http://schemas.openxmlformats.org/drawingml/2006/main" xmlns:r="http://schemas.openxmlformats.org/officeDocument/2006/relationships" xmlns:p="http://schemas.openxmlformats.org/presentationml/2006/main">
  <p:tag name="KSO_WM_DIAGRAM_VIRTUALLY_FRAME" val="{&quot;height&quot;:263.3351968503937,&quot;left&quot;:67.24803149606299,&quot;top&quot;:93.1,&quot;width&quot;:444.8837007874016}"/>
</p:tagLst>
</file>

<file path=ppt/tags/tag242.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43.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44.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45.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46.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47.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48.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49.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250.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51.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6.98535433070866,&quot;top&quot;:82.58401574803149,&quot;width&quot;:626.4986614173229}"/>
</p:tagLst>
</file>

<file path=ppt/tags/tag252.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53.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54.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55.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56.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57.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58.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59.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260.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1.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2.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3.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4.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5.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6.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7.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8.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69.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37.7,&quot;top&quot;:84.02574803149606,&quot;width&quot;:648.6296062992126}"/>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270.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71.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72.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73.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74.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75.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76.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77.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78.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79.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280.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1.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2.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3.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4.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5.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6.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7.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8.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89.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290.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91.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92.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93.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94.xml><?xml version="1.0" encoding="utf-8"?>
<p:tagLst xmlns:a="http://schemas.openxmlformats.org/drawingml/2006/main" xmlns:r="http://schemas.openxmlformats.org/officeDocument/2006/relationships" xmlns:p="http://schemas.openxmlformats.org/presentationml/2006/main">
  <p:tag name="KSO_WM_DIAGRAM_VIRTUALLY_FRAME" val="{&quot;height&quot;:221.0131496062992,&quot;left&quot;:34.243464566929134,&quot;top&quot;:112.06803149606299,&quot;width&quot;:642.7287401574804}"/>
</p:tagLst>
</file>

<file path=ppt/tags/tag295.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296.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297.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298.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299.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300.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01.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02.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03.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04.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05.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06.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07.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08.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09.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310.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11.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12.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13.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14.xml><?xml version="1.0" encoding="utf-8"?>
<p:tagLst xmlns:a="http://schemas.openxmlformats.org/drawingml/2006/main" xmlns:r="http://schemas.openxmlformats.org/officeDocument/2006/relationships" xmlns:p="http://schemas.openxmlformats.org/presentationml/2006/main">
  <p:tag name="KSO_WM_DIAGRAM_VIRTUALLY_FRAME" val="{&quot;height&quot;:293.941968503937,&quot;left&quot;:62.20803149606299,&quot;top&quot;:90.72,&quot;width&quot;:584.9279527559055}"/>
</p:tagLst>
</file>

<file path=ppt/tags/tag315.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16.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17.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18.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19.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320.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1.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2.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3.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4.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5.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6.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7.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8.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29.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330.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31.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32.xml><?xml version="1.0" encoding="utf-8"?>
<p:tagLst xmlns:a="http://schemas.openxmlformats.org/drawingml/2006/main" xmlns:r="http://schemas.openxmlformats.org/officeDocument/2006/relationships" xmlns:p="http://schemas.openxmlformats.org/presentationml/2006/main">
  <p:tag name="KSO_WM_DIAGRAM_VIRTUALLY_FRAME" val="{&quot;height&quot;:251.00456692913386,&quot;left&quot;:42.30551181102362,&quot;top&quot;:76.09330708661417,&quot;width&quot;:635.3889763779528}"/>
</p:tagLst>
</file>

<file path=ppt/tags/tag333.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34.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35.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36.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37.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38.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39.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340.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1.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2.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3.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4.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5.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6.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7.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8.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49.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350.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51.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52.xml><?xml version="1.0" encoding="utf-8"?>
<p:tagLst xmlns:a="http://schemas.openxmlformats.org/drawingml/2006/main" xmlns:r="http://schemas.openxmlformats.org/officeDocument/2006/relationships" xmlns:p="http://schemas.openxmlformats.org/presentationml/2006/main">
  <p:tag name="KSO_WM_DIAGRAM_VIRTUALLY_FRAME" val="{&quot;height&quot;:272.62677165354336,&quot;left&quot;:35.05811023622047,&quot;top&quot;:88.92322834645668,&quot;width&quot;:652.083779527559}"/>
</p:tagLst>
</file>

<file path=ppt/tags/tag353.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54.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55.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56.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57.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58.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59.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360.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1.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2.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3.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4.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5.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6.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7.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8.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69.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370.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71.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72.xml><?xml version="1.0" encoding="utf-8"?>
<p:tagLst xmlns:a="http://schemas.openxmlformats.org/drawingml/2006/main" xmlns:r="http://schemas.openxmlformats.org/officeDocument/2006/relationships" xmlns:p="http://schemas.openxmlformats.org/presentationml/2006/main">
  <p:tag name="KSO_WM_DIAGRAM_VIRTUALLY_FRAME" val="{&quot;height&quot;:269.36,&quot;left&quot;:46.98535433070866,&quot;top&quot;:82.58401574803149,&quot;width&quot;:626.4986614173229}"/>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253.08,&quot;left&quot;:42.05,&quot;top&quot;:82.58401574803149,&quot;width&quot;:631.4340157480316}"/>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57.2659842519685,&quot;left&quot;:28.1,&quot;top&quot;:82.58401574803149,&quot;width&quot;:645.3840157480315}"/>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226.3455118110236,&quot;left&quot;:52.957007874015744,&quot;top&quot;:93.0311811023622,&quot;width&quot;:613.4192913385826}"/>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68.3983464566929,&quot;left&quot;:30.622125984251944,&quot;top&quot;:68.30078740157481,&quot;width&quot;:659.3556692913386}"/>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01.5748818897638,&quot;left&quot;:182.84866141732283,&quot;top&quot;:66.74141732283465,&quot;width&quot;:491.14039370078746}"/>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250.19826771653544,&quot;left&quot;:41.27188976377953,&quot;top&quot;:84.02574803149606,&quot;width&quot;:645.05771653543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1650</Words>
  <Application>Microsoft Office PowerPoint</Application>
  <PresentationFormat>全屏显示(16:9)</PresentationFormat>
  <Paragraphs>339</Paragraphs>
  <Slides>35</Slides>
  <Notes>35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PingFang SC</vt:lpstr>
      <vt:lpstr>微软雅黑</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世博2 宋</cp:lastModifiedBy>
  <cp:revision>7</cp:revision>
  <dcterms:created xsi:type="dcterms:W3CDTF">2024-10-05T07:01:00Z</dcterms:created>
  <dcterms:modified xsi:type="dcterms:W3CDTF">2024-10-08T06:23:24Z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46DA4C7E5C014DED96923940C36C696E_12</vt:lpwstr>
  </property>
  <property fmtid="{D5CDD505-2E9C-101B-9397-08002B2CF9AE}" pid="3" name="KSOProductBuildVer">
    <vt:lpwstr>2052-12.1.0.18276</vt:lpwstr>
  </property>
</Properties>
</file>